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3806C-A572-433A-A534-59FF60226E7E}" type="datetimeFigureOut">
              <a:rPr lang="en-US" smtClean="0"/>
              <a:t>12/11/2009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18C-AC9D-43BA-8993-C37E7B9F4E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C218C-AC9D-43BA-8993-C37E7B9F4E4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AE73-CBCC-495D-9285-099576BE6C49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FEF4-5AED-49B3-885F-98FA3DF7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AE73-CBCC-495D-9285-099576BE6C49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FEF4-5AED-49B3-885F-98FA3DF7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AE73-CBCC-495D-9285-099576BE6C49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FEF4-5AED-49B3-885F-98FA3DF7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AE73-CBCC-495D-9285-099576BE6C49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FEF4-5AED-49B3-885F-98FA3DF7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AE73-CBCC-495D-9285-099576BE6C49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FEF4-5AED-49B3-885F-98FA3DF7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AE73-CBCC-495D-9285-099576BE6C49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FEF4-5AED-49B3-885F-98FA3DF7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AE73-CBCC-495D-9285-099576BE6C49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FEF4-5AED-49B3-885F-98FA3DF7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AE73-CBCC-495D-9285-099576BE6C49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FEF4-5AED-49B3-885F-98FA3DF7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AE73-CBCC-495D-9285-099576BE6C49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FEF4-5AED-49B3-885F-98FA3DF7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AE73-CBCC-495D-9285-099576BE6C49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FEF4-5AED-49B3-885F-98FA3DF7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AE73-CBCC-495D-9285-099576BE6C49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FEF4-5AED-49B3-885F-98FA3DF7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5AE73-CBCC-495D-9285-099576BE6C49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0FEF4-5AED-49B3-885F-98FA3DF7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6" name="Group 296"/>
          <p:cNvGrpSpPr/>
          <p:nvPr/>
        </p:nvGrpSpPr>
        <p:grpSpPr>
          <a:xfrm>
            <a:off x="3200400" y="228600"/>
            <a:ext cx="2971800" cy="1904752"/>
            <a:chOff x="3733800" y="1981200"/>
            <a:chExt cx="2971800" cy="1904752"/>
          </a:xfrm>
        </p:grpSpPr>
        <p:grpSp>
          <p:nvGrpSpPr>
            <p:cNvPr id="407" name="Group 83"/>
            <p:cNvGrpSpPr/>
            <p:nvPr/>
          </p:nvGrpSpPr>
          <p:grpSpPr>
            <a:xfrm>
              <a:off x="3733800" y="2057398"/>
              <a:ext cx="1558976" cy="1828551"/>
              <a:chOff x="152400" y="5363501"/>
              <a:chExt cx="1079500" cy="1266165"/>
            </a:xfrm>
          </p:grpSpPr>
          <p:grpSp>
            <p:nvGrpSpPr>
              <p:cNvPr id="419" name="Group 96"/>
              <p:cNvGrpSpPr/>
              <p:nvPr/>
            </p:nvGrpSpPr>
            <p:grpSpPr>
              <a:xfrm>
                <a:off x="152400" y="5363501"/>
                <a:ext cx="1079500" cy="1266165"/>
                <a:chOff x="228600" y="4765680"/>
                <a:chExt cx="1524000" cy="1787527"/>
              </a:xfrm>
            </p:grpSpPr>
            <p:grpSp>
              <p:nvGrpSpPr>
                <p:cNvPr id="421" name="Group 311"/>
                <p:cNvGrpSpPr>
                  <a:grpSpLocks/>
                </p:cNvGrpSpPr>
                <p:nvPr/>
              </p:nvGrpSpPr>
              <p:grpSpPr bwMode="auto">
                <a:xfrm>
                  <a:off x="228600" y="4765680"/>
                  <a:ext cx="1524000" cy="1787527"/>
                  <a:chOff x="4320" y="2858"/>
                  <a:chExt cx="960" cy="1126"/>
                </a:xfrm>
              </p:grpSpPr>
              <p:sp>
                <p:nvSpPr>
                  <p:cNvPr id="459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0" y="2859"/>
                    <a:ext cx="960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b="1" dirty="0" smtClean="0"/>
                      <a:t>Manuscripts</a:t>
                    </a:r>
                    <a:endParaRPr lang="en-US" b="1" dirty="0"/>
                  </a:p>
                </p:txBody>
              </p:sp>
              <p:sp>
                <p:nvSpPr>
                  <p:cNvPr id="460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2858"/>
                    <a:ext cx="960" cy="112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" name="Documents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4416" y="3072"/>
                    <a:ext cx="720" cy="816"/>
                  </a:xfrm>
                  <a:custGeom>
                    <a:avLst/>
                    <a:gdLst>
                      <a:gd name="T0" fmla="*/ 0 w 21600"/>
                      <a:gd name="T1" fmla="*/ 2800 h 21600"/>
                      <a:gd name="T2" fmla="*/ 3468 w 21600"/>
                      <a:gd name="T3" fmla="*/ 0 h 21600"/>
                      <a:gd name="T4" fmla="*/ 21653 w 21600"/>
                      <a:gd name="T5" fmla="*/ 18828 h 21600"/>
                      <a:gd name="T6" fmla="*/ 19954 w 21600"/>
                      <a:gd name="T7" fmla="*/ 20214 h 21600"/>
                      <a:gd name="T8" fmla="*/ 18256 w 21600"/>
                      <a:gd name="T9" fmla="*/ 21628 h 21600"/>
                      <a:gd name="T10" fmla="*/ 19954 w 21600"/>
                      <a:gd name="T11" fmla="*/ 1428 h 21600"/>
                      <a:gd name="T12" fmla="*/ 18256 w 21600"/>
                      <a:gd name="T13" fmla="*/ 2800 h 21600"/>
                      <a:gd name="T14" fmla="*/ 1645 w 21600"/>
                      <a:gd name="T15" fmla="*/ 1428 h 21600"/>
                      <a:gd name="T16" fmla="*/ 21600 w 21600"/>
                      <a:gd name="T17" fmla="*/ 0 h 21600"/>
                      <a:gd name="T18" fmla="*/ 10800 w 21600"/>
                      <a:gd name="T19" fmla="*/ 0 h 21600"/>
                      <a:gd name="T20" fmla="*/ 0 w 21600"/>
                      <a:gd name="T21" fmla="*/ 10800 h 21600"/>
                      <a:gd name="T22" fmla="*/ 21600 w 21600"/>
                      <a:gd name="T23" fmla="*/ 10800 h 21600"/>
                      <a:gd name="T24" fmla="*/ 1645 w 21600"/>
                      <a:gd name="T25" fmla="*/ 4171 h 21600"/>
                      <a:gd name="T26" fmla="*/ 16522 w 21600"/>
                      <a:gd name="T27" fmla="*/ 17314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T24" t="T25" r="T26" b="T27"/>
                    <a:pathLst>
                      <a:path w="21600" h="21600" extrusionOk="0">
                        <a:moveTo>
                          <a:pt x="0" y="18014"/>
                        </a:moveTo>
                        <a:lnTo>
                          <a:pt x="0" y="2800"/>
                        </a:lnTo>
                        <a:lnTo>
                          <a:pt x="1645" y="2800"/>
                        </a:lnTo>
                        <a:lnTo>
                          <a:pt x="1645" y="1428"/>
                        </a:lnTo>
                        <a:lnTo>
                          <a:pt x="3468" y="1428"/>
                        </a:lnTo>
                        <a:lnTo>
                          <a:pt x="3468" y="0"/>
                        </a:lnTo>
                        <a:lnTo>
                          <a:pt x="21653" y="0"/>
                        </a:lnTo>
                        <a:lnTo>
                          <a:pt x="21653" y="18828"/>
                        </a:lnTo>
                        <a:lnTo>
                          <a:pt x="19954" y="18828"/>
                        </a:lnTo>
                        <a:lnTo>
                          <a:pt x="19954" y="20214"/>
                        </a:lnTo>
                        <a:lnTo>
                          <a:pt x="18256" y="20214"/>
                        </a:lnTo>
                        <a:lnTo>
                          <a:pt x="18256" y="21600"/>
                        </a:lnTo>
                        <a:lnTo>
                          <a:pt x="4434" y="21600"/>
                        </a:lnTo>
                        <a:lnTo>
                          <a:pt x="0" y="18014"/>
                        </a:lnTo>
                        <a:close/>
                      </a:path>
                      <a:path w="21600" h="21600" extrusionOk="0">
                        <a:moveTo>
                          <a:pt x="3486" y="1428"/>
                        </a:moveTo>
                        <a:lnTo>
                          <a:pt x="19954" y="1428"/>
                        </a:lnTo>
                        <a:lnTo>
                          <a:pt x="19954" y="20214"/>
                        </a:lnTo>
                        <a:lnTo>
                          <a:pt x="18256" y="20214"/>
                        </a:lnTo>
                        <a:lnTo>
                          <a:pt x="18256" y="2800"/>
                        </a:lnTo>
                        <a:lnTo>
                          <a:pt x="1645" y="2800"/>
                        </a:lnTo>
                        <a:lnTo>
                          <a:pt x="1645" y="1428"/>
                        </a:lnTo>
                        <a:lnTo>
                          <a:pt x="3486" y="1428"/>
                        </a:lnTo>
                        <a:close/>
                      </a:path>
                      <a:path w="21600" h="21600" extrusionOk="0">
                        <a:moveTo>
                          <a:pt x="0" y="18014"/>
                        </a:moveTo>
                        <a:lnTo>
                          <a:pt x="4434" y="18000"/>
                        </a:lnTo>
                        <a:lnTo>
                          <a:pt x="4434" y="21600"/>
                        </a:lnTo>
                        <a:lnTo>
                          <a:pt x="0" y="18014"/>
                        </a:lnTo>
                        <a:close/>
                      </a:path>
                    </a:pathLst>
                  </a:custGeom>
                  <a:solidFill>
                    <a:srgbClr val="FFFFCC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107763" dir="2700000" algn="ctr" rotWithShape="0">
                      <a:srgbClr val="808080"/>
                    </a:outerShdw>
                  </a:effec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422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57201" y="5410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23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410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24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2000" y="5410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25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399" y="5410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26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1" y="5410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27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486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28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486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29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486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30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486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31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5486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32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57200" y="5562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33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599" y="5562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34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638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35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638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36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638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37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638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38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5638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39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7150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0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7150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1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7150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2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7150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3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57150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4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791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5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791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6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791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7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791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8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5791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9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867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0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867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1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867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2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867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3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57200" y="6019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4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943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5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943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6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943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7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943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8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5943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pic>
            <p:nvPicPr>
              <p:cNvPr id="420" name="Picture 419" descr="illuminated u 2.bmp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09600" y="6248400"/>
                <a:ext cx="257175" cy="257175"/>
              </a:xfrm>
              <a:prstGeom prst="rect">
                <a:avLst/>
              </a:prstGeom>
            </p:spPr>
          </p:pic>
        </p:grpSp>
        <p:grpSp>
          <p:nvGrpSpPr>
            <p:cNvPr id="408" name="Group 69"/>
            <p:cNvGrpSpPr/>
            <p:nvPr/>
          </p:nvGrpSpPr>
          <p:grpSpPr>
            <a:xfrm>
              <a:off x="5181600" y="1981200"/>
              <a:ext cx="1524000" cy="1828802"/>
              <a:chOff x="228600" y="2743205"/>
              <a:chExt cx="1524000" cy="1828802"/>
            </a:xfrm>
          </p:grpSpPr>
          <p:grpSp>
            <p:nvGrpSpPr>
              <p:cNvPr id="409" name="Group 16"/>
              <p:cNvGrpSpPr>
                <a:grpSpLocks/>
              </p:cNvGrpSpPr>
              <p:nvPr/>
            </p:nvGrpSpPr>
            <p:grpSpPr bwMode="auto">
              <a:xfrm>
                <a:off x="228600" y="2743205"/>
                <a:ext cx="1524000" cy="1828802"/>
                <a:chOff x="4320" y="2832"/>
                <a:chExt cx="960" cy="1152"/>
              </a:xfrm>
            </p:grpSpPr>
            <p:sp>
              <p:nvSpPr>
                <p:cNvPr id="416" name="Rectangle 18"/>
                <p:cNvSpPr>
                  <a:spLocks noChangeArrowheads="1"/>
                </p:cNvSpPr>
                <p:nvPr/>
              </p:nvSpPr>
              <p:spPr bwMode="auto">
                <a:xfrm>
                  <a:off x="4320" y="2832"/>
                  <a:ext cx="960" cy="11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320" y="2832"/>
                  <a:ext cx="96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 dirty="0">
                      <a:solidFill>
                        <a:srgbClr val="FF0000"/>
                      </a:solidFill>
                    </a:rPr>
                    <a:t>Transcriptions</a:t>
                  </a:r>
                </a:p>
              </p:txBody>
            </p:sp>
            <p:sp>
              <p:nvSpPr>
                <p:cNvPr id="418" name="Documents"/>
                <p:cNvSpPr>
                  <a:spLocks noEditPoints="1" noChangeArrowheads="1"/>
                </p:cNvSpPr>
                <p:nvPr/>
              </p:nvSpPr>
              <p:spPr bwMode="auto">
                <a:xfrm>
                  <a:off x="4416" y="3072"/>
                  <a:ext cx="720" cy="816"/>
                </a:xfrm>
                <a:custGeom>
                  <a:avLst/>
                  <a:gdLst>
                    <a:gd name="T0" fmla="*/ 0 w 21600"/>
                    <a:gd name="T1" fmla="*/ 2800 h 21600"/>
                    <a:gd name="T2" fmla="*/ 3468 w 21600"/>
                    <a:gd name="T3" fmla="*/ 0 h 21600"/>
                    <a:gd name="T4" fmla="*/ 21653 w 21600"/>
                    <a:gd name="T5" fmla="*/ 18828 h 21600"/>
                    <a:gd name="T6" fmla="*/ 19954 w 21600"/>
                    <a:gd name="T7" fmla="*/ 20214 h 21600"/>
                    <a:gd name="T8" fmla="*/ 18256 w 21600"/>
                    <a:gd name="T9" fmla="*/ 21628 h 21600"/>
                    <a:gd name="T10" fmla="*/ 19954 w 21600"/>
                    <a:gd name="T11" fmla="*/ 1428 h 21600"/>
                    <a:gd name="T12" fmla="*/ 18256 w 21600"/>
                    <a:gd name="T13" fmla="*/ 2800 h 21600"/>
                    <a:gd name="T14" fmla="*/ 1645 w 21600"/>
                    <a:gd name="T15" fmla="*/ 1428 h 21600"/>
                    <a:gd name="T16" fmla="*/ 21600 w 21600"/>
                    <a:gd name="T17" fmla="*/ 0 h 21600"/>
                    <a:gd name="T18" fmla="*/ 10800 w 21600"/>
                    <a:gd name="T19" fmla="*/ 0 h 21600"/>
                    <a:gd name="T20" fmla="*/ 0 w 21600"/>
                    <a:gd name="T21" fmla="*/ 10800 h 21600"/>
                    <a:gd name="T22" fmla="*/ 21600 w 21600"/>
                    <a:gd name="T23" fmla="*/ 10800 h 21600"/>
                    <a:gd name="T24" fmla="*/ 1645 w 21600"/>
                    <a:gd name="T25" fmla="*/ 4171 h 21600"/>
                    <a:gd name="T26" fmla="*/ 16522 w 21600"/>
                    <a:gd name="T27" fmla="*/ 17314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T24" t="T25" r="T26" b="T27"/>
                  <a:pathLst>
                    <a:path w="21600" h="21600" extrusionOk="0">
                      <a:moveTo>
                        <a:pt x="0" y="18014"/>
                      </a:moveTo>
                      <a:lnTo>
                        <a:pt x="0" y="2800"/>
                      </a:lnTo>
                      <a:lnTo>
                        <a:pt x="1645" y="2800"/>
                      </a:lnTo>
                      <a:lnTo>
                        <a:pt x="1645" y="1428"/>
                      </a:lnTo>
                      <a:lnTo>
                        <a:pt x="3468" y="1428"/>
                      </a:lnTo>
                      <a:lnTo>
                        <a:pt x="3468" y="0"/>
                      </a:lnTo>
                      <a:lnTo>
                        <a:pt x="21653" y="0"/>
                      </a:lnTo>
                      <a:lnTo>
                        <a:pt x="21653" y="18828"/>
                      </a:lnTo>
                      <a:lnTo>
                        <a:pt x="19954" y="18828"/>
                      </a:lnTo>
                      <a:lnTo>
                        <a:pt x="19954" y="20214"/>
                      </a:lnTo>
                      <a:lnTo>
                        <a:pt x="18256" y="20214"/>
                      </a:lnTo>
                      <a:lnTo>
                        <a:pt x="18256" y="21600"/>
                      </a:lnTo>
                      <a:lnTo>
                        <a:pt x="4434" y="21600"/>
                      </a:lnTo>
                      <a:lnTo>
                        <a:pt x="0" y="18014"/>
                      </a:lnTo>
                      <a:close/>
                    </a:path>
                    <a:path w="21600" h="21600" extrusionOk="0">
                      <a:moveTo>
                        <a:pt x="3486" y="1428"/>
                      </a:moveTo>
                      <a:lnTo>
                        <a:pt x="19954" y="1428"/>
                      </a:lnTo>
                      <a:lnTo>
                        <a:pt x="19954" y="20214"/>
                      </a:lnTo>
                      <a:lnTo>
                        <a:pt x="18256" y="20214"/>
                      </a:lnTo>
                      <a:lnTo>
                        <a:pt x="18256" y="2800"/>
                      </a:lnTo>
                      <a:lnTo>
                        <a:pt x="1645" y="2800"/>
                      </a:lnTo>
                      <a:lnTo>
                        <a:pt x="1645" y="1428"/>
                      </a:lnTo>
                      <a:lnTo>
                        <a:pt x="3486" y="1428"/>
                      </a:lnTo>
                      <a:close/>
                    </a:path>
                    <a:path w="21600" h="21600" extrusionOk="0">
                      <a:moveTo>
                        <a:pt x="0" y="18014"/>
                      </a:moveTo>
                      <a:lnTo>
                        <a:pt x="4434" y="18000"/>
                      </a:lnTo>
                      <a:lnTo>
                        <a:pt x="4434" y="21600"/>
                      </a:lnTo>
                      <a:lnTo>
                        <a:pt x="0" y="1801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10" name="Straight Connector 409"/>
              <p:cNvCxnSpPr/>
              <p:nvPr/>
            </p:nvCxnSpPr>
            <p:spPr>
              <a:xfrm>
                <a:off x="457200" y="3429000"/>
                <a:ext cx="838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Straight Connector 410"/>
              <p:cNvCxnSpPr/>
              <p:nvPr/>
            </p:nvCxnSpPr>
            <p:spPr>
              <a:xfrm>
                <a:off x="457200" y="3505200"/>
                <a:ext cx="838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Straight Connector 411"/>
              <p:cNvCxnSpPr/>
              <p:nvPr/>
            </p:nvCxnSpPr>
            <p:spPr>
              <a:xfrm>
                <a:off x="457200" y="3581400"/>
                <a:ext cx="838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" name="Straight Connector 412"/>
              <p:cNvCxnSpPr/>
              <p:nvPr/>
            </p:nvCxnSpPr>
            <p:spPr>
              <a:xfrm>
                <a:off x="457200" y="3657600"/>
                <a:ext cx="838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4" name="Straight Connector 413"/>
              <p:cNvCxnSpPr/>
              <p:nvPr/>
            </p:nvCxnSpPr>
            <p:spPr>
              <a:xfrm>
                <a:off x="457200" y="3733800"/>
                <a:ext cx="457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" name="Straight Connector 414"/>
              <p:cNvCxnSpPr/>
              <p:nvPr/>
            </p:nvCxnSpPr>
            <p:spPr>
              <a:xfrm>
                <a:off x="457200" y="3810000"/>
                <a:ext cx="838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8" name="Group 140"/>
          <p:cNvGrpSpPr/>
          <p:nvPr/>
        </p:nvGrpSpPr>
        <p:grpSpPr>
          <a:xfrm>
            <a:off x="3200400" y="304800"/>
            <a:ext cx="2971800" cy="1904752"/>
            <a:chOff x="3733800" y="1981200"/>
            <a:chExt cx="2971800" cy="1904752"/>
          </a:xfrm>
        </p:grpSpPr>
        <p:grpSp>
          <p:nvGrpSpPr>
            <p:cNvPr id="299" name="Group 83"/>
            <p:cNvGrpSpPr/>
            <p:nvPr/>
          </p:nvGrpSpPr>
          <p:grpSpPr>
            <a:xfrm>
              <a:off x="3733800" y="2057398"/>
              <a:ext cx="1558976" cy="1828551"/>
              <a:chOff x="152400" y="5363501"/>
              <a:chExt cx="1079500" cy="1266165"/>
            </a:xfrm>
          </p:grpSpPr>
          <p:grpSp>
            <p:nvGrpSpPr>
              <p:cNvPr id="363" name="Group 96"/>
              <p:cNvGrpSpPr/>
              <p:nvPr/>
            </p:nvGrpSpPr>
            <p:grpSpPr>
              <a:xfrm>
                <a:off x="152400" y="5363501"/>
                <a:ext cx="1079500" cy="1266165"/>
                <a:chOff x="228600" y="4765680"/>
                <a:chExt cx="1524000" cy="1787527"/>
              </a:xfrm>
            </p:grpSpPr>
            <p:grpSp>
              <p:nvGrpSpPr>
                <p:cNvPr id="365" name="Group 16"/>
                <p:cNvGrpSpPr>
                  <a:grpSpLocks/>
                </p:cNvGrpSpPr>
                <p:nvPr/>
              </p:nvGrpSpPr>
              <p:grpSpPr bwMode="auto">
                <a:xfrm>
                  <a:off x="228600" y="4765680"/>
                  <a:ext cx="1524000" cy="1787527"/>
                  <a:chOff x="4320" y="2858"/>
                  <a:chExt cx="960" cy="1126"/>
                </a:xfrm>
              </p:grpSpPr>
              <p:sp>
                <p:nvSpPr>
                  <p:cNvPr id="403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0" y="2859"/>
                    <a:ext cx="960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b="1" dirty="0" smtClean="0"/>
                      <a:t>Manuscripts</a:t>
                    </a:r>
                    <a:endParaRPr lang="en-US" b="1" dirty="0"/>
                  </a:p>
                </p:txBody>
              </p:sp>
              <p:sp>
                <p:nvSpPr>
                  <p:cNvPr id="404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2858"/>
                    <a:ext cx="960" cy="112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5" name="Documents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4416" y="3072"/>
                    <a:ext cx="720" cy="816"/>
                  </a:xfrm>
                  <a:custGeom>
                    <a:avLst/>
                    <a:gdLst>
                      <a:gd name="T0" fmla="*/ 0 w 21600"/>
                      <a:gd name="T1" fmla="*/ 2800 h 21600"/>
                      <a:gd name="T2" fmla="*/ 3468 w 21600"/>
                      <a:gd name="T3" fmla="*/ 0 h 21600"/>
                      <a:gd name="T4" fmla="*/ 21653 w 21600"/>
                      <a:gd name="T5" fmla="*/ 18828 h 21600"/>
                      <a:gd name="T6" fmla="*/ 19954 w 21600"/>
                      <a:gd name="T7" fmla="*/ 20214 h 21600"/>
                      <a:gd name="T8" fmla="*/ 18256 w 21600"/>
                      <a:gd name="T9" fmla="*/ 21628 h 21600"/>
                      <a:gd name="T10" fmla="*/ 19954 w 21600"/>
                      <a:gd name="T11" fmla="*/ 1428 h 21600"/>
                      <a:gd name="T12" fmla="*/ 18256 w 21600"/>
                      <a:gd name="T13" fmla="*/ 2800 h 21600"/>
                      <a:gd name="T14" fmla="*/ 1645 w 21600"/>
                      <a:gd name="T15" fmla="*/ 1428 h 21600"/>
                      <a:gd name="T16" fmla="*/ 21600 w 21600"/>
                      <a:gd name="T17" fmla="*/ 0 h 21600"/>
                      <a:gd name="T18" fmla="*/ 10800 w 21600"/>
                      <a:gd name="T19" fmla="*/ 0 h 21600"/>
                      <a:gd name="T20" fmla="*/ 0 w 21600"/>
                      <a:gd name="T21" fmla="*/ 10800 h 21600"/>
                      <a:gd name="T22" fmla="*/ 21600 w 21600"/>
                      <a:gd name="T23" fmla="*/ 10800 h 21600"/>
                      <a:gd name="T24" fmla="*/ 1645 w 21600"/>
                      <a:gd name="T25" fmla="*/ 4171 h 21600"/>
                      <a:gd name="T26" fmla="*/ 16522 w 21600"/>
                      <a:gd name="T27" fmla="*/ 17314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T24" t="T25" r="T26" b="T27"/>
                    <a:pathLst>
                      <a:path w="21600" h="21600" extrusionOk="0">
                        <a:moveTo>
                          <a:pt x="0" y="18014"/>
                        </a:moveTo>
                        <a:lnTo>
                          <a:pt x="0" y="2800"/>
                        </a:lnTo>
                        <a:lnTo>
                          <a:pt x="1645" y="2800"/>
                        </a:lnTo>
                        <a:lnTo>
                          <a:pt x="1645" y="1428"/>
                        </a:lnTo>
                        <a:lnTo>
                          <a:pt x="3468" y="1428"/>
                        </a:lnTo>
                        <a:lnTo>
                          <a:pt x="3468" y="0"/>
                        </a:lnTo>
                        <a:lnTo>
                          <a:pt x="21653" y="0"/>
                        </a:lnTo>
                        <a:lnTo>
                          <a:pt x="21653" y="18828"/>
                        </a:lnTo>
                        <a:lnTo>
                          <a:pt x="19954" y="18828"/>
                        </a:lnTo>
                        <a:lnTo>
                          <a:pt x="19954" y="20214"/>
                        </a:lnTo>
                        <a:lnTo>
                          <a:pt x="18256" y="20214"/>
                        </a:lnTo>
                        <a:lnTo>
                          <a:pt x="18256" y="21600"/>
                        </a:lnTo>
                        <a:lnTo>
                          <a:pt x="4434" y="21600"/>
                        </a:lnTo>
                        <a:lnTo>
                          <a:pt x="0" y="18014"/>
                        </a:lnTo>
                        <a:close/>
                      </a:path>
                      <a:path w="21600" h="21600" extrusionOk="0">
                        <a:moveTo>
                          <a:pt x="3486" y="1428"/>
                        </a:moveTo>
                        <a:lnTo>
                          <a:pt x="19954" y="1428"/>
                        </a:lnTo>
                        <a:lnTo>
                          <a:pt x="19954" y="20214"/>
                        </a:lnTo>
                        <a:lnTo>
                          <a:pt x="18256" y="20214"/>
                        </a:lnTo>
                        <a:lnTo>
                          <a:pt x="18256" y="2800"/>
                        </a:lnTo>
                        <a:lnTo>
                          <a:pt x="1645" y="2800"/>
                        </a:lnTo>
                        <a:lnTo>
                          <a:pt x="1645" y="1428"/>
                        </a:lnTo>
                        <a:lnTo>
                          <a:pt x="3486" y="1428"/>
                        </a:lnTo>
                        <a:close/>
                      </a:path>
                      <a:path w="21600" h="21600" extrusionOk="0">
                        <a:moveTo>
                          <a:pt x="0" y="18014"/>
                        </a:moveTo>
                        <a:lnTo>
                          <a:pt x="4434" y="18000"/>
                        </a:lnTo>
                        <a:lnTo>
                          <a:pt x="4434" y="21600"/>
                        </a:lnTo>
                        <a:lnTo>
                          <a:pt x="0" y="18014"/>
                        </a:lnTo>
                        <a:close/>
                      </a:path>
                    </a:pathLst>
                  </a:custGeom>
                  <a:solidFill>
                    <a:srgbClr val="FFFFCC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107763" dir="2700000" algn="ctr" rotWithShape="0">
                      <a:srgbClr val="808080"/>
                    </a:outerShdw>
                  </a:effec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366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57201" y="5410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67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410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68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2000" y="5410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69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399" y="5410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0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1" y="5410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1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486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2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486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3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486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4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486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5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5486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6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57200" y="5562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7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599" y="5562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8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638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9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638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0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638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1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638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2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5638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3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7150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4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7150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5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7150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6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7150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7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57150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8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791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791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0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791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1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791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2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5791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3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867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4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867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5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867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6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867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7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57200" y="6019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8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943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943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00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943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01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943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02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5943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pic>
            <p:nvPicPr>
              <p:cNvPr id="364" name="Picture 363" descr="illuminated u 2.bmp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09600" y="6248400"/>
                <a:ext cx="257175" cy="257175"/>
              </a:xfrm>
              <a:prstGeom prst="rect">
                <a:avLst/>
              </a:prstGeom>
            </p:spPr>
          </p:pic>
        </p:grpSp>
        <p:grpSp>
          <p:nvGrpSpPr>
            <p:cNvPr id="300" name="Group 69"/>
            <p:cNvGrpSpPr/>
            <p:nvPr/>
          </p:nvGrpSpPr>
          <p:grpSpPr>
            <a:xfrm>
              <a:off x="5181600" y="1981200"/>
              <a:ext cx="1524000" cy="1828802"/>
              <a:chOff x="228600" y="2743205"/>
              <a:chExt cx="1524000" cy="1828802"/>
            </a:xfrm>
          </p:grpSpPr>
          <p:grpSp>
            <p:nvGrpSpPr>
              <p:cNvPr id="310" name="Group 16"/>
              <p:cNvGrpSpPr>
                <a:grpSpLocks/>
              </p:cNvGrpSpPr>
              <p:nvPr/>
            </p:nvGrpSpPr>
            <p:grpSpPr bwMode="auto">
              <a:xfrm>
                <a:off x="228600" y="2743205"/>
                <a:ext cx="1524000" cy="1828802"/>
                <a:chOff x="4320" y="2832"/>
                <a:chExt cx="960" cy="1152"/>
              </a:xfrm>
            </p:grpSpPr>
            <p:sp>
              <p:nvSpPr>
                <p:cNvPr id="360" name="Rectangle 18"/>
                <p:cNvSpPr>
                  <a:spLocks noChangeArrowheads="1"/>
                </p:cNvSpPr>
                <p:nvPr/>
              </p:nvSpPr>
              <p:spPr bwMode="auto">
                <a:xfrm>
                  <a:off x="4320" y="2832"/>
                  <a:ext cx="960" cy="11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320" y="2832"/>
                  <a:ext cx="96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 dirty="0">
                      <a:solidFill>
                        <a:srgbClr val="FF0000"/>
                      </a:solidFill>
                    </a:rPr>
                    <a:t>Transcriptions</a:t>
                  </a:r>
                </a:p>
              </p:txBody>
            </p:sp>
            <p:sp>
              <p:nvSpPr>
                <p:cNvPr id="362" name="Documents"/>
                <p:cNvSpPr>
                  <a:spLocks noEditPoints="1" noChangeArrowheads="1"/>
                </p:cNvSpPr>
                <p:nvPr/>
              </p:nvSpPr>
              <p:spPr bwMode="auto">
                <a:xfrm>
                  <a:off x="4416" y="3072"/>
                  <a:ext cx="720" cy="816"/>
                </a:xfrm>
                <a:custGeom>
                  <a:avLst/>
                  <a:gdLst>
                    <a:gd name="T0" fmla="*/ 0 w 21600"/>
                    <a:gd name="T1" fmla="*/ 2800 h 21600"/>
                    <a:gd name="T2" fmla="*/ 3468 w 21600"/>
                    <a:gd name="T3" fmla="*/ 0 h 21600"/>
                    <a:gd name="T4" fmla="*/ 21653 w 21600"/>
                    <a:gd name="T5" fmla="*/ 18828 h 21600"/>
                    <a:gd name="T6" fmla="*/ 19954 w 21600"/>
                    <a:gd name="T7" fmla="*/ 20214 h 21600"/>
                    <a:gd name="T8" fmla="*/ 18256 w 21600"/>
                    <a:gd name="T9" fmla="*/ 21628 h 21600"/>
                    <a:gd name="T10" fmla="*/ 19954 w 21600"/>
                    <a:gd name="T11" fmla="*/ 1428 h 21600"/>
                    <a:gd name="T12" fmla="*/ 18256 w 21600"/>
                    <a:gd name="T13" fmla="*/ 2800 h 21600"/>
                    <a:gd name="T14" fmla="*/ 1645 w 21600"/>
                    <a:gd name="T15" fmla="*/ 1428 h 21600"/>
                    <a:gd name="T16" fmla="*/ 21600 w 21600"/>
                    <a:gd name="T17" fmla="*/ 0 h 21600"/>
                    <a:gd name="T18" fmla="*/ 10800 w 21600"/>
                    <a:gd name="T19" fmla="*/ 0 h 21600"/>
                    <a:gd name="T20" fmla="*/ 0 w 21600"/>
                    <a:gd name="T21" fmla="*/ 10800 h 21600"/>
                    <a:gd name="T22" fmla="*/ 21600 w 21600"/>
                    <a:gd name="T23" fmla="*/ 10800 h 21600"/>
                    <a:gd name="T24" fmla="*/ 1645 w 21600"/>
                    <a:gd name="T25" fmla="*/ 4171 h 21600"/>
                    <a:gd name="T26" fmla="*/ 16522 w 21600"/>
                    <a:gd name="T27" fmla="*/ 17314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T24" t="T25" r="T26" b="T27"/>
                  <a:pathLst>
                    <a:path w="21600" h="21600" extrusionOk="0">
                      <a:moveTo>
                        <a:pt x="0" y="18014"/>
                      </a:moveTo>
                      <a:lnTo>
                        <a:pt x="0" y="2800"/>
                      </a:lnTo>
                      <a:lnTo>
                        <a:pt x="1645" y="2800"/>
                      </a:lnTo>
                      <a:lnTo>
                        <a:pt x="1645" y="1428"/>
                      </a:lnTo>
                      <a:lnTo>
                        <a:pt x="3468" y="1428"/>
                      </a:lnTo>
                      <a:lnTo>
                        <a:pt x="3468" y="0"/>
                      </a:lnTo>
                      <a:lnTo>
                        <a:pt x="21653" y="0"/>
                      </a:lnTo>
                      <a:lnTo>
                        <a:pt x="21653" y="18828"/>
                      </a:lnTo>
                      <a:lnTo>
                        <a:pt x="19954" y="18828"/>
                      </a:lnTo>
                      <a:lnTo>
                        <a:pt x="19954" y="20214"/>
                      </a:lnTo>
                      <a:lnTo>
                        <a:pt x="18256" y="20214"/>
                      </a:lnTo>
                      <a:lnTo>
                        <a:pt x="18256" y="21600"/>
                      </a:lnTo>
                      <a:lnTo>
                        <a:pt x="4434" y="21600"/>
                      </a:lnTo>
                      <a:lnTo>
                        <a:pt x="0" y="18014"/>
                      </a:lnTo>
                      <a:close/>
                    </a:path>
                    <a:path w="21600" h="21600" extrusionOk="0">
                      <a:moveTo>
                        <a:pt x="3486" y="1428"/>
                      </a:moveTo>
                      <a:lnTo>
                        <a:pt x="19954" y="1428"/>
                      </a:lnTo>
                      <a:lnTo>
                        <a:pt x="19954" y="20214"/>
                      </a:lnTo>
                      <a:lnTo>
                        <a:pt x="18256" y="20214"/>
                      </a:lnTo>
                      <a:lnTo>
                        <a:pt x="18256" y="2800"/>
                      </a:lnTo>
                      <a:lnTo>
                        <a:pt x="1645" y="2800"/>
                      </a:lnTo>
                      <a:lnTo>
                        <a:pt x="1645" y="1428"/>
                      </a:lnTo>
                      <a:lnTo>
                        <a:pt x="3486" y="1428"/>
                      </a:lnTo>
                      <a:close/>
                    </a:path>
                    <a:path w="21600" h="21600" extrusionOk="0">
                      <a:moveTo>
                        <a:pt x="0" y="18014"/>
                      </a:moveTo>
                      <a:lnTo>
                        <a:pt x="4434" y="18000"/>
                      </a:lnTo>
                      <a:lnTo>
                        <a:pt x="4434" y="21600"/>
                      </a:lnTo>
                      <a:lnTo>
                        <a:pt x="0" y="1801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312" name="Straight Connector 311"/>
              <p:cNvCxnSpPr/>
              <p:nvPr/>
            </p:nvCxnSpPr>
            <p:spPr>
              <a:xfrm>
                <a:off x="457200" y="3429000"/>
                <a:ext cx="838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/>
              <p:cNvCxnSpPr/>
              <p:nvPr/>
            </p:nvCxnSpPr>
            <p:spPr>
              <a:xfrm>
                <a:off x="457200" y="3505200"/>
                <a:ext cx="838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>
                <a:off x="457200" y="3581400"/>
                <a:ext cx="838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/>
              <p:nvPr/>
            </p:nvCxnSpPr>
            <p:spPr>
              <a:xfrm>
                <a:off x="457200" y="3657600"/>
                <a:ext cx="838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96"/>
          <p:cNvGrpSpPr/>
          <p:nvPr/>
        </p:nvGrpSpPr>
        <p:grpSpPr>
          <a:xfrm>
            <a:off x="3048000" y="2667000"/>
            <a:ext cx="2971800" cy="1904752"/>
            <a:chOff x="3733800" y="1981200"/>
            <a:chExt cx="2971800" cy="1904752"/>
          </a:xfrm>
        </p:grpSpPr>
        <p:grpSp>
          <p:nvGrpSpPr>
            <p:cNvPr id="4" name="Group 83"/>
            <p:cNvGrpSpPr/>
            <p:nvPr/>
          </p:nvGrpSpPr>
          <p:grpSpPr>
            <a:xfrm>
              <a:off x="3733800" y="2057398"/>
              <a:ext cx="1558976" cy="1828551"/>
              <a:chOff x="152400" y="5363501"/>
              <a:chExt cx="1079500" cy="1266165"/>
            </a:xfrm>
          </p:grpSpPr>
          <p:grpSp>
            <p:nvGrpSpPr>
              <p:cNvPr id="5" name="Group 96"/>
              <p:cNvGrpSpPr/>
              <p:nvPr/>
            </p:nvGrpSpPr>
            <p:grpSpPr>
              <a:xfrm>
                <a:off x="152400" y="5363501"/>
                <a:ext cx="1079500" cy="1266165"/>
                <a:chOff x="228600" y="4765680"/>
                <a:chExt cx="1524000" cy="1787527"/>
              </a:xfrm>
            </p:grpSpPr>
            <p:grpSp>
              <p:nvGrpSpPr>
                <p:cNvPr id="6" name="Group 311"/>
                <p:cNvGrpSpPr>
                  <a:grpSpLocks/>
                </p:cNvGrpSpPr>
                <p:nvPr/>
              </p:nvGrpSpPr>
              <p:grpSpPr bwMode="auto">
                <a:xfrm>
                  <a:off x="228600" y="4765680"/>
                  <a:ext cx="1524000" cy="1787527"/>
                  <a:chOff x="4320" y="2858"/>
                  <a:chExt cx="960" cy="1126"/>
                </a:xfrm>
              </p:grpSpPr>
              <p:sp>
                <p:nvSpPr>
                  <p:cNvPr id="35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0" y="2859"/>
                    <a:ext cx="960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b="1" dirty="0" smtClean="0"/>
                      <a:t>Manuscripts</a:t>
                    </a:r>
                    <a:endParaRPr lang="en-US" b="1" dirty="0"/>
                  </a:p>
                </p:txBody>
              </p:sp>
              <p:sp>
                <p:nvSpPr>
                  <p:cNvPr id="351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2858"/>
                    <a:ext cx="960" cy="112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2" name="Documents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4416" y="3072"/>
                    <a:ext cx="720" cy="816"/>
                  </a:xfrm>
                  <a:custGeom>
                    <a:avLst/>
                    <a:gdLst>
                      <a:gd name="T0" fmla="*/ 0 w 21600"/>
                      <a:gd name="T1" fmla="*/ 2800 h 21600"/>
                      <a:gd name="T2" fmla="*/ 3468 w 21600"/>
                      <a:gd name="T3" fmla="*/ 0 h 21600"/>
                      <a:gd name="T4" fmla="*/ 21653 w 21600"/>
                      <a:gd name="T5" fmla="*/ 18828 h 21600"/>
                      <a:gd name="T6" fmla="*/ 19954 w 21600"/>
                      <a:gd name="T7" fmla="*/ 20214 h 21600"/>
                      <a:gd name="T8" fmla="*/ 18256 w 21600"/>
                      <a:gd name="T9" fmla="*/ 21628 h 21600"/>
                      <a:gd name="T10" fmla="*/ 19954 w 21600"/>
                      <a:gd name="T11" fmla="*/ 1428 h 21600"/>
                      <a:gd name="T12" fmla="*/ 18256 w 21600"/>
                      <a:gd name="T13" fmla="*/ 2800 h 21600"/>
                      <a:gd name="T14" fmla="*/ 1645 w 21600"/>
                      <a:gd name="T15" fmla="*/ 1428 h 21600"/>
                      <a:gd name="T16" fmla="*/ 21600 w 21600"/>
                      <a:gd name="T17" fmla="*/ 0 h 21600"/>
                      <a:gd name="T18" fmla="*/ 10800 w 21600"/>
                      <a:gd name="T19" fmla="*/ 0 h 21600"/>
                      <a:gd name="T20" fmla="*/ 0 w 21600"/>
                      <a:gd name="T21" fmla="*/ 10800 h 21600"/>
                      <a:gd name="T22" fmla="*/ 21600 w 21600"/>
                      <a:gd name="T23" fmla="*/ 10800 h 21600"/>
                      <a:gd name="T24" fmla="*/ 1645 w 21600"/>
                      <a:gd name="T25" fmla="*/ 4171 h 21600"/>
                      <a:gd name="T26" fmla="*/ 16522 w 21600"/>
                      <a:gd name="T27" fmla="*/ 17314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T24" t="T25" r="T26" b="T27"/>
                    <a:pathLst>
                      <a:path w="21600" h="21600" extrusionOk="0">
                        <a:moveTo>
                          <a:pt x="0" y="18014"/>
                        </a:moveTo>
                        <a:lnTo>
                          <a:pt x="0" y="2800"/>
                        </a:lnTo>
                        <a:lnTo>
                          <a:pt x="1645" y="2800"/>
                        </a:lnTo>
                        <a:lnTo>
                          <a:pt x="1645" y="1428"/>
                        </a:lnTo>
                        <a:lnTo>
                          <a:pt x="3468" y="1428"/>
                        </a:lnTo>
                        <a:lnTo>
                          <a:pt x="3468" y="0"/>
                        </a:lnTo>
                        <a:lnTo>
                          <a:pt x="21653" y="0"/>
                        </a:lnTo>
                        <a:lnTo>
                          <a:pt x="21653" y="18828"/>
                        </a:lnTo>
                        <a:lnTo>
                          <a:pt x="19954" y="18828"/>
                        </a:lnTo>
                        <a:lnTo>
                          <a:pt x="19954" y="20214"/>
                        </a:lnTo>
                        <a:lnTo>
                          <a:pt x="18256" y="20214"/>
                        </a:lnTo>
                        <a:lnTo>
                          <a:pt x="18256" y="21600"/>
                        </a:lnTo>
                        <a:lnTo>
                          <a:pt x="4434" y="21600"/>
                        </a:lnTo>
                        <a:lnTo>
                          <a:pt x="0" y="18014"/>
                        </a:lnTo>
                        <a:close/>
                      </a:path>
                      <a:path w="21600" h="21600" extrusionOk="0">
                        <a:moveTo>
                          <a:pt x="3486" y="1428"/>
                        </a:moveTo>
                        <a:lnTo>
                          <a:pt x="19954" y="1428"/>
                        </a:lnTo>
                        <a:lnTo>
                          <a:pt x="19954" y="20214"/>
                        </a:lnTo>
                        <a:lnTo>
                          <a:pt x="18256" y="20214"/>
                        </a:lnTo>
                        <a:lnTo>
                          <a:pt x="18256" y="2800"/>
                        </a:lnTo>
                        <a:lnTo>
                          <a:pt x="1645" y="2800"/>
                        </a:lnTo>
                        <a:lnTo>
                          <a:pt x="1645" y="1428"/>
                        </a:lnTo>
                        <a:lnTo>
                          <a:pt x="3486" y="1428"/>
                        </a:lnTo>
                        <a:close/>
                      </a:path>
                      <a:path w="21600" h="21600" extrusionOk="0">
                        <a:moveTo>
                          <a:pt x="0" y="18014"/>
                        </a:moveTo>
                        <a:lnTo>
                          <a:pt x="4434" y="18000"/>
                        </a:lnTo>
                        <a:lnTo>
                          <a:pt x="4434" y="21600"/>
                        </a:lnTo>
                        <a:lnTo>
                          <a:pt x="0" y="18014"/>
                        </a:lnTo>
                        <a:close/>
                      </a:path>
                    </a:pathLst>
                  </a:custGeom>
                  <a:solidFill>
                    <a:srgbClr val="FFFFCC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107763" dir="2700000" algn="ctr" rotWithShape="0">
                      <a:srgbClr val="808080"/>
                    </a:outerShdw>
                  </a:effec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313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57201" y="5410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4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410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5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2000" y="5410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6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399" y="5410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7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1" y="5410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8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486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9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486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0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486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1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486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2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5486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3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57200" y="5562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4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599" y="5562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5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638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6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638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7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638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8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638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9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5638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30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7150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31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7150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32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7150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33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7150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34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57150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35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791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36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791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37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791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38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791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39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5791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40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867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41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867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42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867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43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867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44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57200" y="6019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45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943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46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943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47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943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48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943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49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5943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pic>
            <p:nvPicPr>
              <p:cNvPr id="311" name="Picture 310" descr="illuminated u 2.bmp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09600" y="6248400"/>
                <a:ext cx="257175" cy="257175"/>
              </a:xfrm>
              <a:prstGeom prst="rect">
                <a:avLst/>
              </a:prstGeom>
            </p:spPr>
          </p:pic>
        </p:grpSp>
        <p:grpSp>
          <p:nvGrpSpPr>
            <p:cNvPr id="7" name="Group 69"/>
            <p:cNvGrpSpPr/>
            <p:nvPr/>
          </p:nvGrpSpPr>
          <p:grpSpPr>
            <a:xfrm>
              <a:off x="5181600" y="1981200"/>
              <a:ext cx="1524000" cy="1828802"/>
              <a:chOff x="228600" y="2743205"/>
              <a:chExt cx="1524000" cy="1828802"/>
            </a:xfrm>
          </p:grpSpPr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228600" y="2743205"/>
                <a:ext cx="1524000" cy="1828802"/>
                <a:chOff x="4320" y="2832"/>
                <a:chExt cx="960" cy="1152"/>
              </a:xfrm>
            </p:grpSpPr>
            <p:sp>
              <p:nvSpPr>
                <p:cNvPr id="307" name="Rectangle 18"/>
                <p:cNvSpPr>
                  <a:spLocks noChangeArrowheads="1"/>
                </p:cNvSpPr>
                <p:nvPr/>
              </p:nvSpPr>
              <p:spPr bwMode="auto">
                <a:xfrm>
                  <a:off x="4320" y="2832"/>
                  <a:ext cx="960" cy="11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320" y="2832"/>
                  <a:ext cx="96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 dirty="0">
                      <a:solidFill>
                        <a:srgbClr val="FF0000"/>
                      </a:solidFill>
                    </a:rPr>
                    <a:t>Transcriptions</a:t>
                  </a:r>
                </a:p>
              </p:txBody>
            </p:sp>
            <p:sp>
              <p:nvSpPr>
                <p:cNvPr id="309" name="Documents"/>
                <p:cNvSpPr>
                  <a:spLocks noEditPoints="1" noChangeArrowheads="1"/>
                </p:cNvSpPr>
                <p:nvPr/>
              </p:nvSpPr>
              <p:spPr bwMode="auto">
                <a:xfrm>
                  <a:off x="4416" y="3072"/>
                  <a:ext cx="720" cy="816"/>
                </a:xfrm>
                <a:custGeom>
                  <a:avLst/>
                  <a:gdLst>
                    <a:gd name="T0" fmla="*/ 0 w 21600"/>
                    <a:gd name="T1" fmla="*/ 2800 h 21600"/>
                    <a:gd name="T2" fmla="*/ 3468 w 21600"/>
                    <a:gd name="T3" fmla="*/ 0 h 21600"/>
                    <a:gd name="T4" fmla="*/ 21653 w 21600"/>
                    <a:gd name="T5" fmla="*/ 18828 h 21600"/>
                    <a:gd name="T6" fmla="*/ 19954 w 21600"/>
                    <a:gd name="T7" fmla="*/ 20214 h 21600"/>
                    <a:gd name="T8" fmla="*/ 18256 w 21600"/>
                    <a:gd name="T9" fmla="*/ 21628 h 21600"/>
                    <a:gd name="T10" fmla="*/ 19954 w 21600"/>
                    <a:gd name="T11" fmla="*/ 1428 h 21600"/>
                    <a:gd name="T12" fmla="*/ 18256 w 21600"/>
                    <a:gd name="T13" fmla="*/ 2800 h 21600"/>
                    <a:gd name="T14" fmla="*/ 1645 w 21600"/>
                    <a:gd name="T15" fmla="*/ 1428 h 21600"/>
                    <a:gd name="T16" fmla="*/ 21600 w 21600"/>
                    <a:gd name="T17" fmla="*/ 0 h 21600"/>
                    <a:gd name="T18" fmla="*/ 10800 w 21600"/>
                    <a:gd name="T19" fmla="*/ 0 h 21600"/>
                    <a:gd name="T20" fmla="*/ 0 w 21600"/>
                    <a:gd name="T21" fmla="*/ 10800 h 21600"/>
                    <a:gd name="T22" fmla="*/ 21600 w 21600"/>
                    <a:gd name="T23" fmla="*/ 10800 h 21600"/>
                    <a:gd name="T24" fmla="*/ 1645 w 21600"/>
                    <a:gd name="T25" fmla="*/ 4171 h 21600"/>
                    <a:gd name="T26" fmla="*/ 16522 w 21600"/>
                    <a:gd name="T27" fmla="*/ 17314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T24" t="T25" r="T26" b="T27"/>
                  <a:pathLst>
                    <a:path w="21600" h="21600" extrusionOk="0">
                      <a:moveTo>
                        <a:pt x="0" y="18014"/>
                      </a:moveTo>
                      <a:lnTo>
                        <a:pt x="0" y="2800"/>
                      </a:lnTo>
                      <a:lnTo>
                        <a:pt x="1645" y="2800"/>
                      </a:lnTo>
                      <a:lnTo>
                        <a:pt x="1645" y="1428"/>
                      </a:lnTo>
                      <a:lnTo>
                        <a:pt x="3468" y="1428"/>
                      </a:lnTo>
                      <a:lnTo>
                        <a:pt x="3468" y="0"/>
                      </a:lnTo>
                      <a:lnTo>
                        <a:pt x="21653" y="0"/>
                      </a:lnTo>
                      <a:lnTo>
                        <a:pt x="21653" y="18828"/>
                      </a:lnTo>
                      <a:lnTo>
                        <a:pt x="19954" y="18828"/>
                      </a:lnTo>
                      <a:lnTo>
                        <a:pt x="19954" y="20214"/>
                      </a:lnTo>
                      <a:lnTo>
                        <a:pt x="18256" y="20214"/>
                      </a:lnTo>
                      <a:lnTo>
                        <a:pt x="18256" y="21600"/>
                      </a:lnTo>
                      <a:lnTo>
                        <a:pt x="4434" y="21600"/>
                      </a:lnTo>
                      <a:lnTo>
                        <a:pt x="0" y="18014"/>
                      </a:lnTo>
                      <a:close/>
                    </a:path>
                    <a:path w="21600" h="21600" extrusionOk="0">
                      <a:moveTo>
                        <a:pt x="3486" y="1428"/>
                      </a:moveTo>
                      <a:lnTo>
                        <a:pt x="19954" y="1428"/>
                      </a:lnTo>
                      <a:lnTo>
                        <a:pt x="19954" y="20214"/>
                      </a:lnTo>
                      <a:lnTo>
                        <a:pt x="18256" y="20214"/>
                      </a:lnTo>
                      <a:lnTo>
                        <a:pt x="18256" y="2800"/>
                      </a:lnTo>
                      <a:lnTo>
                        <a:pt x="1645" y="2800"/>
                      </a:lnTo>
                      <a:lnTo>
                        <a:pt x="1645" y="1428"/>
                      </a:lnTo>
                      <a:lnTo>
                        <a:pt x="3486" y="1428"/>
                      </a:lnTo>
                      <a:close/>
                    </a:path>
                    <a:path w="21600" h="21600" extrusionOk="0">
                      <a:moveTo>
                        <a:pt x="0" y="18014"/>
                      </a:moveTo>
                      <a:lnTo>
                        <a:pt x="4434" y="18000"/>
                      </a:lnTo>
                      <a:lnTo>
                        <a:pt x="4434" y="21600"/>
                      </a:lnTo>
                      <a:lnTo>
                        <a:pt x="0" y="1801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301" name="Straight Connector 300"/>
              <p:cNvCxnSpPr/>
              <p:nvPr/>
            </p:nvCxnSpPr>
            <p:spPr>
              <a:xfrm>
                <a:off x="457200" y="3429000"/>
                <a:ext cx="838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>
                <a:off x="457200" y="3505200"/>
                <a:ext cx="838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>
                <a:off x="457200" y="3581400"/>
                <a:ext cx="838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>
                <a:off x="457200" y="3657600"/>
                <a:ext cx="838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/>
            </p:nvCxnSpPr>
            <p:spPr>
              <a:xfrm>
                <a:off x="457200" y="3733800"/>
                <a:ext cx="457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>
                <a:off x="457200" y="3810000"/>
                <a:ext cx="838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140"/>
          <p:cNvGrpSpPr/>
          <p:nvPr/>
        </p:nvGrpSpPr>
        <p:grpSpPr>
          <a:xfrm>
            <a:off x="228600" y="2743200"/>
            <a:ext cx="2971800" cy="1904752"/>
            <a:chOff x="3733800" y="1981200"/>
            <a:chExt cx="2971800" cy="1904752"/>
          </a:xfrm>
        </p:grpSpPr>
        <p:grpSp>
          <p:nvGrpSpPr>
            <p:cNvPr id="10" name="Group 83"/>
            <p:cNvGrpSpPr/>
            <p:nvPr/>
          </p:nvGrpSpPr>
          <p:grpSpPr>
            <a:xfrm>
              <a:off x="3733800" y="2057398"/>
              <a:ext cx="1558976" cy="1828551"/>
              <a:chOff x="152400" y="5363501"/>
              <a:chExt cx="1079500" cy="1266165"/>
            </a:xfrm>
          </p:grpSpPr>
          <p:grpSp>
            <p:nvGrpSpPr>
              <p:cNvPr id="11" name="Group 96"/>
              <p:cNvGrpSpPr/>
              <p:nvPr/>
            </p:nvGrpSpPr>
            <p:grpSpPr>
              <a:xfrm>
                <a:off x="152400" y="5363501"/>
                <a:ext cx="1079500" cy="1266165"/>
                <a:chOff x="228600" y="4765680"/>
                <a:chExt cx="1524000" cy="1787527"/>
              </a:xfrm>
            </p:grpSpPr>
            <p:grpSp>
              <p:nvGrpSpPr>
                <p:cNvPr id="12" name="Group 16"/>
                <p:cNvGrpSpPr>
                  <a:grpSpLocks/>
                </p:cNvGrpSpPr>
                <p:nvPr/>
              </p:nvGrpSpPr>
              <p:grpSpPr bwMode="auto">
                <a:xfrm>
                  <a:off x="228600" y="4765680"/>
                  <a:ext cx="1524000" cy="1787527"/>
                  <a:chOff x="4320" y="2858"/>
                  <a:chExt cx="960" cy="1126"/>
                </a:xfrm>
              </p:grpSpPr>
              <p:sp>
                <p:nvSpPr>
                  <p:cNvPr id="294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0" y="2859"/>
                    <a:ext cx="960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b="1" dirty="0" smtClean="0"/>
                      <a:t>Manuscripts</a:t>
                    </a:r>
                    <a:endParaRPr lang="en-US" b="1" dirty="0"/>
                  </a:p>
                </p:txBody>
              </p:sp>
              <p:sp>
                <p:nvSpPr>
                  <p:cNvPr id="295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2858"/>
                    <a:ext cx="960" cy="112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6" name="Documents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4416" y="3072"/>
                    <a:ext cx="720" cy="816"/>
                  </a:xfrm>
                  <a:custGeom>
                    <a:avLst/>
                    <a:gdLst>
                      <a:gd name="T0" fmla="*/ 0 w 21600"/>
                      <a:gd name="T1" fmla="*/ 2800 h 21600"/>
                      <a:gd name="T2" fmla="*/ 3468 w 21600"/>
                      <a:gd name="T3" fmla="*/ 0 h 21600"/>
                      <a:gd name="T4" fmla="*/ 21653 w 21600"/>
                      <a:gd name="T5" fmla="*/ 18828 h 21600"/>
                      <a:gd name="T6" fmla="*/ 19954 w 21600"/>
                      <a:gd name="T7" fmla="*/ 20214 h 21600"/>
                      <a:gd name="T8" fmla="*/ 18256 w 21600"/>
                      <a:gd name="T9" fmla="*/ 21628 h 21600"/>
                      <a:gd name="T10" fmla="*/ 19954 w 21600"/>
                      <a:gd name="T11" fmla="*/ 1428 h 21600"/>
                      <a:gd name="T12" fmla="*/ 18256 w 21600"/>
                      <a:gd name="T13" fmla="*/ 2800 h 21600"/>
                      <a:gd name="T14" fmla="*/ 1645 w 21600"/>
                      <a:gd name="T15" fmla="*/ 1428 h 21600"/>
                      <a:gd name="T16" fmla="*/ 21600 w 21600"/>
                      <a:gd name="T17" fmla="*/ 0 h 21600"/>
                      <a:gd name="T18" fmla="*/ 10800 w 21600"/>
                      <a:gd name="T19" fmla="*/ 0 h 21600"/>
                      <a:gd name="T20" fmla="*/ 0 w 21600"/>
                      <a:gd name="T21" fmla="*/ 10800 h 21600"/>
                      <a:gd name="T22" fmla="*/ 21600 w 21600"/>
                      <a:gd name="T23" fmla="*/ 10800 h 21600"/>
                      <a:gd name="T24" fmla="*/ 1645 w 21600"/>
                      <a:gd name="T25" fmla="*/ 4171 h 21600"/>
                      <a:gd name="T26" fmla="*/ 16522 w 21600"/>
                      <a:gd name="T27" fmla="*/ 17314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T24" t="T25" r="T26" b="T27"/>
                    <a:pathLst>
                      <a:path w="21600" h="21600" extrusionOk="0">
                        <a:moveTo>
                          <a:pt x="0" y="18014"/>
                        </a:moveTo>
                        <a:lnTo>
                          <a:pt x="0" y="2800"/>
                        </a:lnTo>
                        <a:lnTo>
                          <a:pt x="1645" y="2800"/>
                        </a:lnTo>
                        <a:lnTo>
                          <a:pt x="1645" y="1428"/>
                        </a:lnTo>
                        <a:lnTo>
                          <a:pt x="3468" y="1428"/>
                        </a:lnTo>
                        <a:lnTo>
                          <a:pt x="3468" y="0"/>
                        </a:lnTo>
                        <a:lnTo>
                          <a:pt x="21653" y="0"/>
                        </a:lnTo>
                        <a:lnTo>
                          <a:pt x="21653" y="18828"/>
                        </a:lnTo>
                        <a:lnTo>
                          <a:pt x="19954" y="18828"/>
                        </a:lnTo>
                        <a:lnTo>
                          <a:pt x="19954" y="20214"/>
                        </a:lnTo>
                        <a:lnTo>
                          <a:pt x="18256" y="20214"/>
                        </a:lnTo>
                        <a:lnTo>
                          <a:pt x="18256" y="21600"/>
                        </a:lnTo>
                        <a:lnTo>
                          <a:pt x="4434" y="21600"/>
                        </a:lnTo>
                        <a:lnTo>
                          <a:pt x="0" y="18014"/>
                        </a:lnTo>
                        <a:close/>
                      </a:path>
                      <a:path w="21600" h="21600" extrusionOk="0">
                        <a:moveTo>
                          <a:pt x="3486" y="1428"/>
                        </a:moveTo>
                        <a:lnTo>
                          <a:pt x="19954" y="1428"/>
                        </a:lnTo>
                        <a:lnTo>
                          <a:pt x="19954" y="20214"/>
                        </a:lnTo>
                        <a:lnTo>
                          <a:pt x="18256" y="20214"/>
                        </a:lnTo>
                        <a:lnTo>
                          <a:pt x="18256" y="2800"/>
                        </a:lnTo>
                        <a:lnTo>
                          <a:pt x="1645" y="2800"/>
                        </a:lnTo>
                        <a:lnTo>
                          <a:pt x="1645" y="1428"/>
                        </a:lnTo>
                        <a:lnTo>
                          <a:pt x="3486" y="1428"/>
                        </a:lnTo>
                        <a:close/>
                      </a:path>
                      <a:path w="21600" h="21600" extrusionOk="0">
                        <a:moveTo>
                          <a:pt x="0" y="18014"/>
                        </a:moveTo>
                        <a:lnTo>
                          <a:pt x="4434" y="18000"/>
                        </a:lnTo>
                        <a:lnTo>
                          <a:pt x="4434" y="21600"/>
                        </a:lnTo>
                        <a:lnTo>
                          <a:pt x="0" y="18014"/>
                        </a:lnTo>
                        <a:close/>
                      </a:path>
                    </a:pathLst>
                  </a:custGeom>
                  <a:solidFill>
                    <a:srgbClr val="FFFFCC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107763" dir="2700000" algn="ctr" rotWithShape="0">
                      <a:srgbClr val="808080"/>
                    </a:outerShdw>
                  </a:effec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202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57201" y="5410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03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410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04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2000" y="5410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05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399" y="5410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06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1" y="5410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07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486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08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486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09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486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10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486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11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5486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12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57200" y="5562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13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599" y="5562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16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638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17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638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18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638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19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638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32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5638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34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7150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75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7150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76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7150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77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7150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78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57150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79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791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80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791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81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791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82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791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83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5791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84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867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85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867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86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867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87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867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88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57200" y="6019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89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943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0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943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1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943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2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943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3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5943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pic>
            <p:nvPicPr>
              <p:cNvPr id="200" name="Picture 199" descr="illuminated u 2.bmp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09600" y="6248400"/>
                <a:ext cx="257175" cy="257175"/>
              </a:xfrm>
              <a:prstGeom prst="rect">
                <a:avLst/>
              </a:prstGeom>
            </p:spPr>
          </p:pic>
        </p:grpSp>
        <p:grpSp>
          <p:nvGrpSpPr>
            <p:cNvPr id="13" name="Group 69"/>
            <p:cNvGrpSpPr/>
            <p:nvPr/>
          </p:nvGrpSpPr>
          <p:grpSpPr>
            <a:xfrm>
              <a:off x="5181600" y="1981200"/>
              <a:ext cx="1524000" cy="1828802"/>
              <a:chOff x="228600" y="2743205"/>
              <a:chExt cx="1524000" cy="1828802"/>
            </a:xfrm>
          </p:grpSpPr>
          <p:grpSp>
            <p:nvGrpSpPr>
              <p:cNvPr id="14" name="Group 16"/>
              <p:cNvGrpSpPr>
                <a:grpSpLocks/>
              </p:cNvGrpSpPr>
              <p:nvPr/>
            </p:nvGrpSpPr>
            <p:grpSpPr bwMode="auto">
              <a:xfrm>
                <a:off x="228600" y="2743205"/>
                <a:ext cx="1524000" cy="1828802"/>
                <a:chOff x="4320" y="2832"/>
                <a:chExt cx="960" cy="1152"/>
              </a:xfrm>
            </p:grpSpPr>
            <p:sp>
              <p:nvSpPr>
                <p:cNvPr id="196" name="Rectangle 18"/>
                <p:cNvSpPr>
                  <a:spLocks noChangeArrowheads="1"/>
                </p:cNvSpPr>
                <p:nvPr/>
              </p:nvSpPr>
              <p:spPr bwMode="auto">
                <a:xfrm>
                  <a:off x="4320" y="2832"/>
                  <a:ext cx="960" cy="11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320" y="2832"/>
                  <a:ext cx="96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 dirty="0">
                      <a:solidFill>
                        <a:srgbClr val="FF0000"/>
                      </a:solidFill>
                    </a:rPr>
                    <a:t>Transcriptions</a:t>
                  </a:r>
                </a:p>
              </p:txBody>
            </p:sp>
            <p:sp>
              <p:nvSpPr>
                <p:cNvPr id="198" name="Documents"/>
                <p:cNvSpPr>
                  <a:spLocks noEditPoints="1" noChangeArrowheads="1"/>
                </p:cNvSpPr>
                <p:nvPr/>
              </p:nvSpPr>
              <p:spPr bwMode="auto">
                <a:xfrm>
                  <a:off x="4416" y="3072"/>
                  <a:ext cx="720" cy="816"/>
                </a:xfrm>
                <a:custGeom>
                  <a:avLst/>
                  <a:gdLst>
                    <a:gd name="T0" fmla="*/ 0 w 21600"/>
                    <a:gd name="T1" fmla="*/ 2800 h 21600"/>
                    <a:gd name="T2" fmla="*/ 3468 w 21600"/>
                    <a:gd name="T3" fmla="*/ 0 h 21600"/>
                    <a:gd name="T4" fmla="*/ 21653 w 21600"/>
                    <a:gd name="T5" fmla="*/ 18828 h 21600"/>
                    <a:gd name="T6" fmla="*/ 19954 w 21600"/>
                    <a:gd name="T7" fmla="*/ 20214 h 21600"/>
                    <a:gd name="T8" fmla="*/ 18256 w 21600"/>
                    <a:gd name="T9" fmla="*/ 21628 h 21600"/>
                    <a:gd name="T10" fmla="*/ 19954 w 21600"/>
                    <a:gd name="T11" fmla="*/ 1428 h 21600"/>
                    <a:gd name="T12" fmla="*/ 18256 w 21600"/>
                    <a:gd name="T13" fmla="*/ 2800 h 21600"/>
                    <a:gd name="T14" fmla="*/ 1645 w 21600"/>
                    <a:gd name="T15" fmla="*/ 1428 h 21600"/>
                    <a:gd name="T16" fmla="*/ 21600 w 21600"/>
                    <a:gd name="T17" fmla="*/ 0 h 21600"/>
                    <a:gd name="T18" fmla="*/ 10800 w 21600"/>
                    <a:gd name="T19" fmla="*/ 0 h 21600"/>
                    <a:gd name="T20" fmla="*/ 0 w 21600"/>
                    <a:gd name="T21" fmla="*/ 10800 h 21600"/>
                    <a:gd name="T22" fmla="*/ 21600 w 21600"/>
                    <a:gd name="T23" fmla="*/ 10800 h 21600"/>
                    <a:gd name="T24" fmla="*/ 1645 w 21600"/>
                    <a:gd name="T25" fmla="*/ 4171 h 21600"/>
                    <a:gd name="T26" fmla="*/ 16522 w 21600"/>
                    <a:gd name="T27" fmla="*/ 17314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T24" t="T25" r="T26" b="T27"/>
                  <a:pathLst>
                    <a:path w="21600" h="21600" extrusionOk="0">
                      <a:moveTo>
                        <a:pt x="0" y="18014"/>
                      </a:moveTo>
                      <a:lnTo>
                        <a:pt x="0" y="2800"/>
                      </a:lnTo>
                      <a:lnTo>
                        <a:pt x="1645" y="2800"/>
                      </a:lnTo>
                      <a:lnTo>
                        <a:pt x="1645" y="1428"/>
                      </a:lnTo>
                      <a:lnTo>
                        <a:pt x="3468" y="1428"/>
                      </a:lnTo>
                      <a:lnTo>
                        <a:pt x="3468" y="0"/>
                      </a:lnTo>
                      <a:lnTo>
                        <a:pt x="21653" y="0"/>
                      </a:lnTo>
                      <a:lnTo>
                        <a:pt x="21653" y="18828"/>
                      </a:lnTo>
                      <a:lnTo>
                        <a:pt x="19954" y="18828"/>
                      </a:lnTo>
                      <a:lnTo>
                        <a:pt x="19954" y="20214"/>
                      </a:lnTo>
                      <a:lnTo>
                        <a:pt x="18256" y="20214"/>
                      </a:lnTo>
                      <a:lnTo>
                        <a:pt x="18256" y="21600"/>
                      </a:lnTo>
                      <a:lnTo>
                        <a:pt x="4434" y="21600"/>
                      </a:lnTo>
                      <a:lnTo>
                        <a:pt x="0" y="18014"/>
                      </a:lnTo>
                      <a:close/>
                    </a:path>
                    <a:path w="21600" h="21600" extrusionOk="0">
                      <a:moveTo>
                        <a:pt x="3486" y="1428"/>
                      </a:moveTo>
                      <a:lnTo>
                        <a:pt x="19954" y="1428"/>
                      </a:lnTo>
                      <a:lnTo>
                        <a:pt x="19954" y="20214"/>
                      </a:lnTo>
                      <a:lnTo>
                        <a:pt x="18256" y="20214"/>
                      </a:lnTo>
                      <a:lnTo>
                        <a:pt x="18256" y="2800"/>
                      </a:lnTo>
                      <a:lnTo>
                        <a:pt x="1645" y="2800"/>
                      </a:lnTo>
                      <a:lnTo>
                        <a:pt x="1645" y="1428"/>
                      </a:lnTo>
                      <a:lnTo>
                        <a:pt x="3486" y="1428"/>
                      </a:lnTo>
                      <a:close/>
                    </a:path>
                    <a:path w="21600" h="21600" extrusionOk="0">
                      <a:moveTo>
                        <a:pt x="0" y="18014"/>
                      </a:moveTo>
                      <a:lnTo>
                        <a:pt x="4434" y="18000"/>
                      </a:lnTo>
                      <a:lnTo>
                        <a:pt x="4434" y="21600"/>
                      </a:lnTo>
                      <a:lnTo>
                        <a:pt x="0" y="1801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157" name="Straight Connector 156"/>
              <p:cNvCxnSpPr/>
              <p:nvPr/>
            </p:nvCxnSpPr>
            <p:spPr>
              <a:xfrm>
                <a:off x="457200" y="3429000"/>
                <a:ext cx="838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457200" y="3505200"/>
                <a:ext cx="838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457200" y="3581400"/>
                <a:ext cx="838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457200" y="3657600"/>
                <a:ext cx="838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oup 215"/>
          <p:cNvGrpSpPr/>
          <p:nvPr/>
        </p:nvGrpSpPr>
        <p:grpSpPr>
          <a:xfrm>
            <a:off x="5943600" y="2667000"/>
            <a:ext cx="2971800" cy="1904752"/>
            <a:chOff x="3733800" y="1981200"/>
            <a:chExt cx="2971800" cy="1904752"/>
          </a:xfrm>
        </p:grpSpPr>
        <p:grpSp>
          <p:nvGrpSpPr>
            <p:cNvPr id="16" name="Group 83"/>
            <p:cNvGrpSpPr/>
            <p:nvPr/>
          </p:nvGrpSpPr>
          <p:grpSpPr>
            <a:xfrm>
              <a:off x="3733800" y="2057398"/>
              <a:ext cx="1558976" cy="1828551"/>
              <a:chOff x="152400" y="5363501"/>
              <a:chExt cx="1079500" cy="1266165"/>
            </a:xfrm>
          </p:grpSpPr>
          <p:grpSp>
            <p:nvGrpSpPr>
              <p:cNvPr id="17" name="Group 96"/>
              <p:cNvGrpSpPr/>
              <p:nvPr/>
            </p:nvGrpSpPr>
            <p:grpSpPr>
              <a:xfrm>
                <a:off x="152400" y="5363501"/>
                <a:ext cx="1079500" cy="1266165"/>
                <a:chOff x="228600" y="4765680"/>
                <a:chExt cx="1524000" cy="1787527"/>
              </a:xfrm>
            </p:grpSpPr>
            <p:grpSp>
              <p:nvGrpSpPr>
                <p:cNvPr id="18" name="Group 16"/>
                <p:cNvGrpSpPr>
                  <a:grpSpLocks/>
                </p:cNvGrpSpPr>
                <p:nvPr/>
              </p:nvGrpSpPr>
              <p:grpSpPr bwMode="auto">
                <a:xfrm>
                  <a:off x="228600" y="4765680"/>
                  <a:ext cx="1524000" cy="1787527"/>
                  <a:chOff x="4320" y="2858"/>
                  <a:chExt cx="960" cy="1126"/>
                </a:xfrm>
              </p:grpSpPr>
              <p:sp>
                <p:nvSpPr>
                  <p:cNvPr id="272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0" y="2859"/>
                    <a:ext cx="960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b="1" dirty="0" smtClean="0"/>
                      <a:t>Manuscripts</a:t>
                    </a:r>
                    <a:endParaRPr lang="en-US" b="1" dirty="0"/>
                  </a:p>
                </p:txBody>
              </p:sp>
              <p:sp>
                <p:nvSpPr>
                  <p:cNvPr id="273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2858"/>
                    <a:ext cx="960" cy="112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4" name="Documents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4416" y="3072"/>
                    <a:ext cx="720" cy="816"/>
                  </a:xfrm>
                  <a:custGeom>
                    <a:avLst/>
                    <a:gdLst>
                      <a:gd name="T0" fmla="*/ 0 w 21600"/>
                      <a:gd name="T1" fmla="*/ 2800 h 21600"/>
                      <a:gd name="T2" fmla="*/ 3468 w 21600"/>
                      <a:gd name="T3" fmla="*/ 0 h 21600"/>
                      <a:gd name="T4" fmla="*/ 21653 w 21600"/>
                      <a:gd name="T5" fmla="*/ 18828 h 21600"/>
                      <a:gd name="T6" fmla="*/ 19954 w 21600"/>
                      <a:gd name="T7" fmla="*/ 20214 h 21600"/>
                      <a:gd name="T8" fmla="*/ 18256 w 21600"/>
                      <a:gd name="T9" fmla="*/ 21628 h 21600"/>
                      <a:gd name="T10" fmla="*/ 19954 w 21600"/>
                      <a:gd name="T11" fmla="*/ 1428 h 21600"/>
                      <a:gd name="T12" fmla="*/ 18256 w 21600"/>
                      <a:gd name="T13" fmla="*/ 2800 h 21600"/>
                      <a:gd name="T14" fmla="*/ 1645 w 21600"/>
                      <a:gd name="T15" fmla="*/ 1428 h 21600"/>
                      <a:gd name="T16" fmla="*/ 21600 w 21600"/>
                      <a:gd name="T17" fmla="*/ 0 h 21600"/>
                      <a:gd name="T18" fmla="*/ 10800 w 21600"/>
                      <a:gd name="T19" fmla="*/ 0 h 21600"/>
                      <a:gd name="T20" fmla="*/ 0 w 21600"/>
                      <a:gd name="T21" fmla="*/ 10800 h 21600"/>
                      <a:gd name="T22" fmla="*/ 21600 w 21600"/>
                      <a:gd name="T23" fmla="*/ 10800 h 21600"/>
                      <a:gd name="T24" fmla="*/ 1645 w 21600"/>
                      <a:gd name="T25" fmla="*/ 4171 h 21600"/>
                      <a:gd name="T26" fmla="*/ 16522 w 21600"/>
                      <a:gd name="T27" fmla="*/ 17314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T24" t="T25" r="T26" b="T27"/>
                    <a:pathLst>
                      <a:path w="21600" h="21600" extrusionOk="0">
                        <a:moveTo>
                          <a:pt x="0" y="18014"/>
                        </a:moveTo>
                        <a:lnTo>
                          <a:pt x="0" y="2800"/>
                        </a:lnTo>
                        <a:lnTo>
                          <a:pt x="1645" y="2800"/>
                        </a:lnTo>
                        <a:lnTo>
                          <a:pt x="1645" y="1428"/>
                        </a:lnTo>
                        <a:lnTo>
                          <a:pt x="3468" y="1428"/>
                        </a:lnTo>
                        <a:lnTo>
                          <a:pt x="3468" y="0"/>
                        </a:lnTo>
                        <a:lnTo>
                          <a:pt x="21653" y="0"/>
                        </a:lnTo>
                        <a:lnTo>
                          <a:pt x="21653" y="18828"/>
                        </a:lnTo>
                        <a:lnTo>
                          <a:pt x="19954" y="18828"/>
                        </a:lnTo>
                        <a:lnTo>
                          <a:pt x="19954" y="20214"/>
                        </a:lnTo>
                        <a:lnTo>
                          <a:pt x="18256" y="20214"/>
                        </a:lnTo>
                        <a:lnTo>
                          <a:pt x="18256" y="21600"/>
                        </a:lnTo>
                        <a:lnTo>
                          <a:pt x="4434" y="21600"/>
                        </a:lnTo>
                        <a:lnTo>
                          <a:pt x="0" y="18014"/>
                        </a:lnTo>
                        <a:close/>
                      </a:path>
                      <a:path w="21600" h="21600" extrusionOk="0">
                        <a:moveTo>
                          <a:pt x="3486" y="1428"/>
                        </a:moveTo>
                        <a:lnTo>
                          <a:pt x="19954" y="1428"/>
                        </a:lnTo>
                        <a:lnTo>
                          <a:pt x="19954" y="20214"/>
                        </a:lnTo>
                        <a:lnTo>
                          <a:pt x="18256" y="20214"/>
                        </a:lnTo>
                        <a:lnTo>
                          <a:pt x="18256" y="2800"/>
                        </a:lnTo>
                        <a:lnTo>
                          <a:pt x="1645" y="2800"/>
                        </a:lnTo>
                        <a:lnTo>
                          <a:pt x="1645" y="1428"/>
                        </a:lnTo>
                        <a:lnTo>
                          <a:pt x="3486" y="1428"/>
                        </a:lnTo>
                        <a:close/>
                      </a:path>
                      <a:path w="21600" h="21600" extrusionOk="0">
                        <a:moveTo>
                          <a:pt x="0" y="18014"/>
                        </a:moveTo>
                        <a:lnTo>
                          <a:pt x="4434" y="18000"/>
                        </a:lnTo>
                        <a:lnTo>
                          <a:pt x="4434" y="21600"/>
                        </a:lnTo>
                        <a:lnTo>
                          <a:pt x="0" y="18014"/>
                        </a:lnTo>
                        <a:close/>
                      </a:path>
                    </a:pathLst>
                  </a:custGeom>
                  <a:solidFill>
                    <a:srgbClr val="FFFFCC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107763" dir="2700000" algn="ctr" rotWithShape="0">
                      <a:srgbClr val="808080"/>
                    </a:outerShdw>
                  </a:effec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235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57201" y="5410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36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410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37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2000" y="5410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38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399" y="5410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39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801" y="5410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0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486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1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486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2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486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3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486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4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5486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5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57200" y="5562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6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599" y="5562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7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638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8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638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9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638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0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638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1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5638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2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7150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3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7150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4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7150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5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7150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6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57150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7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791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8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791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9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791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60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791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61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57912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62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867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63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867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64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867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65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8674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66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57200" y="60198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67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10800000">
                  <a:off x="457200" y="5943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68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09600" y="5943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69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61999" y="5943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70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14400" y="5943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71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66799" y="5943600"/>
                  <a:ext cx="152399" cy="457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pic>
            <p:nvPicPr>
              <p:cNvPr id="233" name="Picture 232" descr="illuminated u 2.bmp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09600" y="6248400"/>
                <a:ext cx="257175" cy="257175"/>
              </a:xfrm>
              <a:prstGeom prst="rect">
                <a:avLst/>
              </a:prstGeom>
            </p:spPr>
          </p:pic>
        </p:grpSp>
        <p:grpSp>
          <p:nvGrpSpPr>
            <p:cNvPr id="19" name="Group 69"/>
            <p:cNvGrpSpPr/>
            <p:nvPr/>
          </p:nvGrpSpPr>
          <p:grpSpPr>
            <a:xfrm>
              <a:off x="5181600" y="1981200"/>
              <a:ext cx="1524000" cy="1828802"/>
              <a:chOff x="228600" y="2743205"/>
              <a:chExt cx="1524000" cy="1828802"/>
            </a:xfrm>
          </p:grpSpPr>
          <p:grpSp>
            <p:nvGrpSpPr>
              <p:cNvPr id="20" name="Group 16"/>
              <p:cNvGrpSpPr>
                <a:grpSpLocks/>
              </p:cNvGrpSpPr>
              <p:nvPr/>
            </p:nvGrpSpPr>
            <p:grpSpPr bwMode="auto">
              <a:xfrm>
                <a:off x="228600" y="2743205"/>
                <a:ext cx="1524000" cy="1828802"/>
                <a:chOff x="4320" y="2832"/>
                <a:chExt cx="960" cy="1152"/>
              </a:xfrm>
            </p:grpSpPr>
            <p:sp>
              <p:nvSpPr>
                <p:cNvPr id="229" name="Rectangle 18"/>
                <p:cNvSpPr>
                  <a:spLocks noChangeArrowheads="1"/>
                </p:cNvSpPr>
                <p:nvPr/>
              </p:nvSpPr>
              <p:spPr bwMode="auto">
                <a:xfrm>
                  <a:off x="4320" y="2832"/>
                  <a:ext cx="960" cy="11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320" y="2832"/>
                  <a:ext cx="96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 dirty="0">
                      <a:solidFill>
                        <a:srgbClr val="FF0000"/>
                      </a:solidFill>
                    </a:rPr>
                    <a:t>Transcriptions</a:t>
                  </a:r>
                </a:p>
              </p:txBody>
            </p:sp>
            <p:sp>
              <p:nvSpPr>
                <p:cNvPr id="231" name="Documents"/>
                <p:cNvSpPr>
                  <a:spLocks noEditPoints="1" noChangeArrowheads="1"/>
                </p:cNvSpPr>
                <p:nvPr/>
              </p:nvSpPr>
              <p:spPr bwMode="auto">
                <a:xfrm>
                  <a:off x="4416" y="3072"/>
                  <a:ext cx="720" cy="816"/>
                </a:xfrm>
                <a:custGeom>
                  <a:avLst/>
                  <a:gdLst>
                    <a:gd name="T0" fmla="*/ 0 w 21600"/>
                    <a:gd name="T1" fmla="*/ 2800 h 21600"/>
                    <a:gd name="T2" fmla="*/ 3468 w 21600"/>
                    <a:gd name="T3" fmla="*/ 0 h 21600"/>
                    <a:gd name="T4" fmla="*/ 21653 w 21600"/>
                    <a:gd name="T5" fmla="*/ 18828 h 21600"/>
                    <a:gd name="T6" fmla="*/ 19954 w 21600"/>
                    <a:gd name="T7" fmla="*/ 20214 h 21600"/>
                    <a:gd name="T8" fmla="*/ 18256 w 21600"/>
                    <a:gd name="T9" fmla="*/ 21628 h 21600"/>
                    <a:gd name="T10" fmla="*/ 19954 w 21600"/>
                    <a:gd name="T11" fmla="*/ 1428 h 21600"/>
                    <a:gd name="T12" fmla="*/ 18256 w 21600"/>
                    <a:gd name="T13" fmla="*/ 2800 h 21600"/>
                    <a:gd name="T14" fmla="*/ 1645 w 21600"/>
                    <a:gd name="T15" fmla="*/ 1428 h 21600"/>
                    <a:gd name="T16" fmla="*/ 21600 w 21600"/>
                    <a:gd name="T17" fmla="*/ 0 h 21600"/>
                    <a:gd name="T18" fmla="*/ 10800 w 21600"/>
                    <a:gd name="T19" fmla="*/ 0 h 21600"/>
                    <a:gd name="T20" fmla="*/ 0 w 21600"/>
                    <a:gd name="T21" fmla="*/ 10800 h 21600"/>
                    <a:gd name="T22" fmla="*/ 21600 w 21600"/>
                    <a:gd name="T23" fmla="*/ 10800 h 21600"/>
                    <a:gd name="T24" fmla="*/ 1645 w 21600"/>
                    <a:gd name="T25" fmla="*/ 4171 h 21600"/>
                    <a:gd name="T26" fmla="*/ 16522 w 21600"/>
                    <a:gd name="T27" fmla="*/ 17314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T24" t="T25" r="T26" b="T27"/>
                  <a:pathLst>
                    <a:path w="21600" h="21600" extrusionOk="0">
                      <a:moveTo>
                        <a:pt x="0" y="18014"/>
                      </a:moveTo>
                      <a:lnTo>
                        <a:pt x="0" y="2800"/>
                      </a:lnTo>
                      <a:lnTo>
                        <a:pt x="1645" y="2800"/>
                      </a:lnTo>
                      <a:lnTo>
                        <a:pt x="1645" y="1428"/>
                      </a:lnTo>
                      <a:lnTo>
                        <a:pt x="3468" y="1428"/>
                      </a:lnTo>
                      <a:lnTo>
                        <a:pt x="3468" y="0"/>
                      </a:lnTo>
                      <a:lnTo>
                        <a:pt x="21653" y="0"/>
                      </a:lnTo>
                      <a:lnTo>
                        <a:pt x="21653" y="18828"/>
                      </a:lnTo>
                      <a:lnTo>
                        <a:pt x="19954" y="18828"/>
                      </a:lnTo>
                      <a:lnTo>
                        <a:pt x="19954" y="20214"/>
                      </a:lnTo>
                      <a:lnTo>
                        <a:pt x="18256" y="20214"/>
                      </a:lnTo>
                      <a:lnTo>
                        <a:pt x="18256" y="21600"/>
                      </a:lnTo>
                      <a:lnTo>
                        <a:pt x="4434" y="21600"/>
                      </a:lnTo>
                      <a:lnTo>
                        <a:pt x="0" y="18014"/>
                      </a:lnTo>
                      <a:close/>
                    </a:path>
                    <a:path w="21600" h="21600" extrusionOk="0">
                      <a:moveTo>
                        <a:pt x="3486" y="1428"/>
                      </a:moveTo>
                      <a:lnTo>
                        <a:pt x="19954" y="1428"/>
                      </a:lnTo>
                      <a:lnTo>
                        <a:pt x="19954" y="20214"/>
                      </a:lnTo>
                      <a:lnTo>
                        <a:pt x="18256" y="20214"/>
                      </a:lnTo>
                      <a:lnTo>
                        <a:pt x="18256" y="2800"/>
                      </a:lnTo>
                      <a:lnTo>
                        <a:pt x="1645" y="2800"/>
                      </a:lnTo>
                      <a:lnTo>
                        <a:pt x="1645" y="1428"/>
                      </a:lnTo>
                      <a:lnTo>
                        <a:pt x="3486" y="1428"/>
                      </a:lnTo>
                      <a:close/>
                    </a:path>
                    <a:path w="21600" h="21600" extrusionOk="0">
                      <a:moveTo>
                        <a:pt x="0" y="18014"/>
                      </a:moveTo>
                      <a:lnTo>
                        <a:pt x="4434" y="18000"/>
                      </a:lnTo>
                      <a:lnTo>
                        <a:pt x="4434" y="21600"/>
                      </a:lnTo>
                      <a:lnTo>
                        <a:pt x="0" y="1801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220" name="Straight Connector 219"/>
              <p:cNvCxnSpPr/>
              <p:nvPr/>
            </p:nvCxnSpPr>
            <p:spPr>
              <a:xfrm>
                <a:off x="457200" y="3429000"/>
                <a:ext cx="838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>
                <a:off x="457200" y="3505200"/>
                <a:ext cx="838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>
                <a:off x="457200" y="3581400"/>
                <a:ext cx="838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>
                <a:off x="457200" y="3657600"/>
                <a:ext cx="838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>
                <a:off x="457200" y="3733800"/>
                <a:ext cx="457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>
                <a:off x="457200" y="3810000"/>
                <a:ext cx="838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>
                <a:off x="457200" y="3886200"/>
                <a:ext cx="838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>
                <a:off x="457200" y="3962400"/>
                <a:ext cx="685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>
                <a:off x="457200" y="40386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7" name="Rectangle 76"/>
          <p:cNvSpPr/>
          <p:nvPr/>
        </p:nvSpPr>
        <p:spPr>
          <a:xfrm>
            <a:off x="2895600" y="228600"/>
            <a:ext cx="3429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5"/>
          <p:cNvGrpSpPr>
            <a:grpSpLocks/>
          </p:cNvGrpSpPr>
          <p:nvPr/>
        </p:nvGrpSpPr>
        <p:grpSpPr bwMode="auto">
          <a:xfrm>
            <a:off x="457200" y="4724400"/>
            <a:ext cx="1905000" cy="1981200"/>
            <a:chOff x="1920" y="1728"/>
            <a:chExt cx="1152" cy="960"/>
          </a:xfrm>
        </p:grpSpPr>
        <p:pic>
          <p:nvPicPr>
            <p:cNvPr id="93" name="Picture 6" descr="jaco001d"/>
            <p:cNvPicPr>
              <a:picLocks noChangeAspect="1" noChangeArrowheads="1"/>
            </p:cNvPicPr>
            <p:nvPr/>
          </p:nvPicPr>
          <p:blipFill>
            <a:blip r:embed="rId5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2012" y="1937"/>
              <a:ext cx="972" cy="63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94" name="Text Box 7"/>
            <p:cNvSpPr txBox="1">
              <a:spLocks noChangeArrowheads="1"/>
            </p:cNvSpPr>
            <p:nvPr/>
          </p:nvSpPr>
          <p:spPr bwMode="auto">
            <a:xfrm>
              <a:off x="2035" y="1728"/>
              <a:ext cx="99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smtClean="0"/>
                <a:t>Scholar 1</a:t>
              </a:r>
              <a:endParaRPr lang="en-US" dirty="0"/>
            </a:p>
          </p:txBody>
        </p:sp>
        <p:sp>
          <p:nvSpPr>
            <p:cNvPr id="95" name="Rectangle 8"/>
            <p:cNvSpPr>
              <a:spLocks noChangeArrowheads="1"/>
            </p:cNvSpPr>
            <p:nvPr/>
          </p:nvSpPr>
          <p:spPr bwMode="auto">
            <a:xfrm>
              <a:off x="1920" y="1728"/>
              <a:ext cx="1152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5"/>
          <p:cNvGrpSpPr>
            <a:grpSpLocks/>
          </p:cNvGrpSpPr>
          <p:nvPr/>
        </p:nvGrpSpPr>
        <p:grpSpPr bwMode="auto">
          <a:xfrm>
            <a:off x="6705600" y="4724400"/>
            <a:ext cx="1905000" cy="1981200"/>
            <a:chOff x="1920" y="1728"/>
            <a:chExt cx="1152" cy="960"/>
          </a:xfrm>
        </p:grpSpPr>
        <p:pic>
          <p:nvPicPr>
            <p:cNvPr id="97" name="Picture 6" descr="jaco001d"/>
            <p:cNvPicPr>
              <a:picLocks noChangeAspect="1"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2012" y="1937"/>
              <a:ext cx="972" cy="63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98" name="Text Box 7"/>
            <p:cNvSpPr txBox="1">
              <a:spLocks noChangeArrowheads="1"/>
            </p:cNvSpPr>
            <p:nvPr/>
          </p:nvSpPr>
          <p:spPr bwMode="auto">
            <a:xfrm>
              <a:off x="2035" y="1728"/>
              <a:ext cx="99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smtClean="0"/>
                <a:t>Scholar 3</a:t>
              </a:r>
              <a:endParaRPr lang="en-US" dirty="0"/>
            </a:p>
          </p:txBody>
        </p:sp>
        <p:sp>
          <p:nvSpPr>
            <p:cNvPr id="99" name="Rectangle 8"/>
            <p:cNvSpPr>
              <a:spLocks noChangeArrowheads="1"/>
            </p:cNvSpPr>
            <p:nvPr/>
          </p:nvSpPr>
          <p:spPr bwMode="auto">
            <a:xfrm>
              <a:off x="1920" y="1728"/>
              <a:ext cx="1152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" name="Group 5"/>
          <p:cNvGrpSpPr>
            <a:grpSpLocks/>
          </p:cNvGrpSpPr>
          <p:nvPr/>
        </p:nvGrpSpPr>
        <p:grpSpPr bwMode="auto">
          <a:xfrm>
            <a:off x="3657600" y="4724400"/>
            <a:ext cx="1905000" cy="1981200"/>
            <a:chOff x="1920" y="1728"/>
            <a:chExt cx="1152" cy="960"/>
          </a:xfrm>
        </p:grpSpPr>
        <p:pic>
          <p:nvPicPr>
            <p:cNvPr id="116" name="Picture 6" descr="jaco001d"/>
            <p:cNvPicPr>
              <a:picLocks noChangeAspect="1" noChangeArrowheads="1"/>
            </p:cNvPicPr>
            <p:nvPr/>
          </p:nvPicPr>
          <p:blipFill>
            <a:blip r:embed="rId5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2012" y="1937"/>
              <a:ext cx="972" cy="63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19" name="Text Box 7"/>
            <p:cNvSpPr txBox="1">
              <a:spLocks noChangeArrowheads="1"/>
            </p:cNvSpPr>
            <p:nvPr/>
          </p:nvSpPr>
          <p:spPr bwMode="auto">
            <a:xfrm>
              <a:off x="2035" y="1728"/>
              <a:ext cx="99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smtClean="0"/>
                <a:t>Scholar 2</a:t>
              </a:r>
              <a:endParaRPr lang="en-US" dirty="0"/>
            </a:p>
          </p:txBody>
        </p:sp>
        <p:sp>
          <p:nvSpPr>
            <p:cNvPr id="120" name="Rectangle 8"/>
            <p:cNvSpPr>
              <a:spLocks noChangeArrowheads="1"/>
            </p:cNvSpPr>
            <p:nvPr/>
          </p:nvSpPr>
          <p:spPr bwMode="auto">
            <a:xfrm>
              <a:off x="1920" y="1728"/>
              <a:ext cx="1152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" name="Group 37"/>
          <p:cNvGrpSpPr>
            <a:grpSpLocks/>
          </p:cNvGrpSpPr>
          <p:nvPr/>
        </p:nvGrpSpPr>
        <p:grpSpPr bwMode="auto">
          <a:xfrm>
            <a:off x="3657600" y="152400"/>
            <a:ext cx="2133600" cy="2119457"/>
            <a:chOff x="4176" y="775"/>
            <a:chExt cx="1056" cy="1049"/>
          </a:xfrm>
        </p:grpSpPr>
        <p:sp>
          <p:nvSpPr>
            <p:cNvPr id="214" name="server"/>
            <p:cNvSpPr>
              <a:spLocks noEditPoints="1" noChangeArrowheads="1"/>
            </p:cNvSpPr>
            <p:nvPr/>
          </p:nvSpPr>
          <p:spPr bwMode="auto">
            <a:xfrm>
              <a:off x="4224" y="1056"/>
              <a:ext cx="960" cy="768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61 w 21600"/>
                <a:gd name="T17" fmla="*/ 22454 h 21600"/>
                <a:gd name="T18" fmla="*/ 21069 w 21600"/>
                <a:gd name="T19" fmla="*/ 28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  <a:path w="21600" h="21600" extrusionOk="0">
                  <a:moveTo>
                    <a:pt x="1662" y="1709"/>
                  </a:moveTo>
                  <a:lnTo>
                    <a:pt x="9046" y="1709"/>
                  </a:lnTo>
                  <a:lnTo>
                    <a:pt x="9046" y="2331"/>
                  </a:lnTo>
                  <a:lnTo>
                    <a:pt x="1662" y="2331"/>
                  </a:lnTo>
                  <a:lnTo>
                    <a:pt x="1662" y="1709"/>
                  </a:lnTo>
                  <a:moveTo>
                    <a:pt x="0" y="4351"/>
                  </a:moveTo>
                  <a:lnTo>
                    <a:pt x="10892" y="4351"/>
                  </a:lnTo>
                  <a:lnTo>
                    <a:pt x="10892" y="14141"/>
                  </a:lnTo>
                  <a:lnTo>
                    <a:pt x="21600" y="14141"/>
                  </a:lnTo>
                  <a:moveTo>
                    <a:pt x="11631" y="1243"/>
                  </a:moveTo>
                  <a:lnTo>
                    <a:pt x="20492" y="1243"/>
                  </a:lnTo>
                  <a:lnTo>
                    <a:pt x="20492" y="1554"/>
                  </a:lnTo>
                  <a:lnTo>
                    <a:pt x="11631" y="1554"/>
                  </a:lnTo>
                  <a:lnTo>
                    <a:pt x="11631" y="1243"/>
                  </a:lnTo>
                  <a:moveTo>
                    <a:pt x="11631" y="3263"/>
                  </a:moveTo>
                  <a:lnTo>
                    <a:pt x="20492" y="3263"/>
                  </a:lnTo>
                  <a:lnTo>
                    <a:pt x="20492" y="3574"/>
                  </a:lnTo>
                  <a:lnTo>
                    <a:pt x="11631" y="3574"/>
                  </a:lnTo>
                  <a:lnTo>
                    <a:pt x="11631" y="3263"/>
                  </a:lnTo>
                  <a:moveTo>
                    <a:pt x="11631" y="6060"/>
                  </a:moveTo>
                  <a:lnTo>
                    <a:pt x="20492" y="6060"/>
                  </a:lnTo>
                  <a:lnTo>
                    <a:pt x="20492" y="6371"/>
                  </a:lnTo>
                  <a:lnTo>
                    <a:pt x="11631" y="6371"/>
                  </a:lnTo>
                  <a:lnTo>
                    <a:pt x="11631" y="6060"/>
                  </a:lnTo>
                  <a:moveTo>
                    <a:pt x="11631" y="8081"/>
                  </a:moveTo>
                  <a:lnTo>
                    <a:pt x="20308" y="8081"/>
                  </a:lnTo>
                  <a:lnTo>
                    <a:pt x="20308" y="8391"/>
                  </a:lnTo>
                  <a:lnTo>
                    <a:pt x="11631" y="8391"/>
                  </a:lnTo>
                  <a:lnTo>
                    <a:pt x="11631" y="8081"/>
                  </a:lnTo>
                  <a:moveTo>
                    <a:pt x="11631" y="4196"/>
                  </a:moveTo>
                  <a:lnTo>
                    <a:pt x="12369" y="4196"/>
                  </a:lnTo>
                  <a:lnTo>
                    <a:pt x="12369" y="4817"/>
                  </a:lnTo>
                  <a:lnTo>
                    <a:pt x="11631" y="4817"/>
                  </a:lnTo>
                  <a:lnTo>
                    <a:pt x="11631" y="4196"/>
                  </a:lnTo>
                  <a:moveTo>
                    <a:pt x="14400" y="4196"/>
                  </a:moveTo>
                  <a:lnTo>
                    <a:pt x="15138" y="4196"/>
                  </a:lnTo>
                  <a:lnTo>
                    <a:pt x="15138" y="4817"/>
                  </a:lnTo>
                  <a:lnTo>
                    <a:pt x="14400" y="4817"/>
                  </a:lnTo>
                  <a:lnTo>
                    <a:pt x="14400" y="4196"/>
                  </a:lnTo>
                  <a:moveTo>
                    <a:pt x="16985" y="4196"/>
                  </a:moveTo>
                  <a:lnTo>
                    <a:pt x="17723" y="4196"/>
                  </a:lnTo>
                  <a:lnTo>
                    <a:pt x="17723" y="4817"/>
                  </a:lnTo>
                  <a:lnTo>
                    <a:pt x="16985" y="4817"/>
                  </a:lnTo>
                  <a:lnTo>
                    <a:pt x="16985" y="4196"/>
                  </a:lnTo>
                  <a:moveTo>
                    <a:pt x="19754" y="4196"/>
                  </a:moveTo>
                  <a:lnTo>
                    <a:pt x="20492" y="4196"/>
                  </a:lnTo>
                  <a:lnTo>
                    <a:pt x="20492" y="4817"/>
                  </a:lnTo>
                  <a:lnTo>
                    <a:pt x="19754" y="4817"/>
                  </a:lnTo>
                  <a:lnTo>
                    <a:pt x="19754" y="4196"/>
                  </a:lnTo>
                  <a:moveTo>
                    <a:pt x="11631" y="9635"/>
                  </a:moveTo>
                  <a:lnTo>
                    <a:pt x="12369" y="9635"/>
                  </a:lnTo>
                  <a:lnTo>
                    <a:pt x="12369" y="10256"/>
                  </a:lnTo>
                  <a:lnTo>
                    <a:pt x="11631" y="10256"/>
                  </a:lnTo>
                  <a:lnTo>
                    <a:pt x="11631" y="9635"/>
                  </a:lnTo>
                  <a:moveTo>
                    <a:pt x="14400" y="9635"/>
                  </a:moveTo>
                  <a:lnTo>
                    <a:pt x="15138" y="9635"/>
                  </a:lnTo>
                  <a:lnTo>
                    <a:pt x="15138" y="10256"/>
                  </a:lnTo>
                  <a:lnTo>
                    <a:pt x="14400" y="10256"/>
                  </a:lnTo>
                  <a:lnTo>
                    <a:pt x="14400" y="9635"/>
                  </a:lnTo>
                  <a:moveTo>
                    <a:pt x="16985" y="9635"/>
                  </a:moveTo>
                  <a:lnTo>
                    <a:pt x="17723" y="9635"/>
                  </a:lnTo>
                  <a:lnTo>
                    <a:pt x="17723" y="10256"/>
                  </a:lnTo>
                  <a:lnTo>
                    <a:pt x="16985" y="10256"/>
                  </a:lnTo>
                  <a:lnTo>
                    <a:pt x="16985" y="9635"/>
                  </a:lnTo>
                  <a:moveTo>
                    <a:pt x="19754" y="9635"/>
                  </a:moveTo>
                  <a:lnTo>
                    <a:pt x="20492" y="9635"/>
                  </a:lnTo>
                  <a:lnTo>
                    <a:pt x="20492" y="10256"/>
                  </a:lnTo>
                  <a:lnTo>
                    <a:pt x="19754" y="10256"/>
                  </a:lnTo>
                  <a:lnTo>
                    <a:pt x="19754" y="9635"/>
                  </a:lnTo>
                  <a:moveTo>
                    <a:pt x="10892" y="14141"/>
                  </a:moveTo>
                  <a:lnTo>
                    <a:pt x="10892" y="15384"/>
                  </a:lnTo>
                  <a:lnTo>
                    <a:pt x="10892" y="20046"/>
                  </a:lnTo>
                  <a:lnTo>
                    <a:pt x="10892" y="21600"/>
                  </a:lnTo>
                  <a:lnTo>
                    <a:pt x="10892" y="14141"/>
                  </a:lnTo>
                  <a:moveTo>
                    <a:pt x="10892" y="4351"/>
                  </a:moveTo>
                  <a:lnTo>
                    <a:pt x="10892" y="3574"/>
                  </a:lnTo>
                  <a:lnTo>
                    <a:pt x="10892" y="932"/>
                  </a:lnTo>
                  <a:lnTo>
                    <a:pt x="10892" y="0"/>
                  </a:lnTo>
                  <a:lnTo>
                    <a:pt x="10892" y="4351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  <a:p>
              <a:pPr eaLnBrk="1" hangingPunct="1"/>
              <a:endParaRPr lang="en-US"/>
            </a:p>
          </p:txBody>
        </p:sp>
        <p:sp>
          <p:nvSpPr>
            <p:cNvPr id="215" name="Text Box 39"/>
            <p:cNvSpPr txBox="1">
              <a:spLocks noChangeArrowheads="1"/>
            </p:cNvSpPr>
            <p:nvPr/>
          </p:nvSpPr>
          <p:spPr bwMode="auto">
            <a:xfrm>
              <a:off x="4176" y="775"/>
              <a:ext cx="10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 </a:t>
              </a:r>
              <a:r>
                <a:rPr lang="en-US" dirty="0" smtClean="0"/>
                <a:t>Archive Server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3.79278E-7 C -0.00712 -0.02821 -0.00312 -0.09598 -0.00521 -0.13483 C -0.00434 -0.17137 -0.0033 -0.18895 0.00278 -0.22155 C 0.0033 -0.2241 0.00313 -0.2271 0.00399 -0.22965 C 0.00729 -0.23936 0.01684 -0.24954 0.02309 -0.25532 C 0.02413 -0.25624 0.02535 -0.25624 0.02656 -0.25694 C 0.02795 -0.25786 0.02951 -0.25879 0.0309 -0.26018 C 0.04149 -0.27081 0.05226 -0.28238 0.0625 -0.29371 C 0.07135 -0.30342 0.07743 -0.3129 0.08837 -0.31776 C 0.11944 -0.35453 0.16563 -0.35129 0.20347 -0.35476 C 0.24253 -0.35407 0.2816 -0.35153 0.32083 -0.35153 " pathEditMode="relative" rAng="0" ptsTypes="ffffffffff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-1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75966E-6 L 0.00834 0.3571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148 C 0.01545 0.01781 0.0335 0.02336 0.05277 0.0303 C 0.06076 0.03308 0.06771 0.03793 0.07604 0.03955 C 0.08993 0.04788 0.10468 0.05251 0.11875 0.05991 C 0.12569 0.06338 0.13177 0.06847 0.13906 0.07055 C 0.14479 0.07495 0.15086 0.07587 0.15642 0.08004 C 0.17014 0.09068 0.18489 0.09669 0.19913 0.10502 C 0.20364 0.10756 0.20694 0.11288 0.21146 0.11566 C 0.22517 0.12422 0.23732 0.13717 0.25104 0.14527 C 0.275 0.1758 0.29583 0.22484 0.3 0.27296 C 0.29965 0.30557 0.29948 0.33819 0.29878 0.37081 C 0.29878 0.37242 0.29774 0.37566 0.29774 0.37589 " pathEditMode="relative" rAng="0" ptsTypes="fffffffffffA">
                                      <p:cBhvr>
                                        <p:cTn id="30" dur="20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36994E-6 C -0.00191 -0.06359 -0.00226 -0.11584 -0.01562 -0.17549 C -0.02205 -0.24902 -0.08646 -0.29873 -0.14097 -0.30705 C -0.18507 -0.32486 -0.24115 -0.3385 -0.2875 -0.3385 " pathEditMode="relative" rAng="0" ptsTypes="fffA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-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20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Worcester Polytechnic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Animation showing the Archive Assistant Storage</dc:title>
  <dc:creator>Jaclyn</dc:creator>
  <cp:lastModifiedBy>Jaclyn</cp:lastModifiedBy>
  <cp:revision>5</cp:revision>
  <dcterms:created xsi:type="dcterms:W3CDTF">2009-12-10T21:20:03Z</dcterms:created>
  <dcterms:modified xsi:type="dcterms:W3CDTF">2009-12-11T20:38:16Z</dcterms:modified>
</cp:coreProperties>
</file>