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25"/>
  </p:notesMasterIdLst>
  <p:sldIdLst>
    <p:sldId id="256" r:id="rId2"/>
    <p:sldId id="257" r:id="rId3"/>
    <p:sldId id="258" r:id="rId4"/>
    <p:sldId id="278" r:id="rId5"/>
    <p:sldId id="274" r:id="rId6"/>
    <p:sldId id="279" r:id="rId7"/>
    <p:sldId id="275" r:id="rId8"/>
    <p:sldId id="259" r:id="rId9"/>
    <p:sldId id="260" r:id="rId10"/>
    <p:sldId id="261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7" r:id="rId19"/>
    <p:sldId id="276" r:id="rId20"/>
    <p:sldId id="270" r:id="rId21"/>
    <p:sldId id="271" r:id="rId22"/>
    <p:sldId id="273" r:id="rId23"/>
    <p:sldId id="27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1869" autoAdjust="0"/>
  </p:normalViewPr>
  <p:slideViewPr>
    <p:cSldViewPr>
      <p:cViewPr>
        <p:scale>
          <a:sx n="70" d="100"/>
          <a:sy n="70" d="100"/>
        </p:scale>
        <p:origin x="-116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69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03DE0-1C30-40F8-9148-3A790ADA7D05}" type="datetimeFigureOut">
              <a:rPr lang="en-US" smtClean="0"/>
              <a:pPr/>
              <a:t>10/6/2008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4C34C-A846-4814-B297-BED1220DF69E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We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all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talk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to</a:t>
            </a:r>
            <a:r>
              <a:rPr lang="es-MX" baseline="0" dirty="0" smtClean="0"/>
              <a:t> introduce </a:t>
            </a:r>
            <a:r>
              <a:rPr lang="es-MX" baseline="0" dirty="0" err="1" smtClean="0"/>
              <a:t>ourselves</a:t>
            </a:r>
            <a:r>
              <a:rPr lang="es-MX" baseline="0" dirty="0" smtClean="0"/>
              <a:t> and </a:t>
            </a:r>
            <a:r>
              <a:rPr lang="es-MX" baseline="0" dirty="0" err="1" smtClean="0"/>
              <a:t>our</a:t>
            </a:r>
            <a:r>
              <a:rPr lang="es-MX" baseline="0" dirty="0" smtClean="0"/>
              <a:t> </a:t>
            </a:r>
            <a:r>
              <a:rPr lang="es-MX" baseline="0" dirty="0" err="1" smtClean="0"/>
              <a:t>project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Meggan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Meggan – </a:t>
            </a:r>
            <a:r>
              <a:rPr lang="es-MX" dirty="0" err="1" smtClean="0"/>
              <a:t>Say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will</a:t>
            </a:r>
            <a:r>
              <a:rPr lang="es-MX" dirty="0" smtClean="0"/>
              <a:t> do </a:t>
            </a:r>
            <a:r>
              <a:rPr lang="es-MX" dirty="0" err="1" smtClean="0"/>
              <a:t>this</a:t>
            </a:r>
            <a:r>
              <a:rPr lang="es-MX" dirty="0" smtClean="0"/>
              <a:t>.</a:t>
            </a:r>
            <a:r>
              <a:rPr lang="es-MX" baseline="0" dirty="0" smtClean="0"/>
              <a:t> </a:t>
            </a:r>
            <a:r>
              <a:rPr lang="es-MX" baseline="0" dirty="0" err="1" smtClean="0"/>
              <a:t>Methodology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stuff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Akhil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Akhil - </a:t>
            </a:r>
            <a:r>
              <a:rPr lang="es-MX" dirty="0" err="1" smtClean="0"/>
              <a:t>Say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will</a:t>
            </a:r>
            <a:r>
              <a:rPr lang="es-MX" dirty="0" smtClean="0"/>
              <a:t> do </a:t>
            </a:r>
            <a:r>
              <a:rPr lang="es-MX" dirty="0" err="1" smtClean="0"/>
              <a:t>this</a:t>
            </a:r>
            <a:r>
              <a:rPr lang="es-MX" dirty="0" smtClean="0"/>
              <a:t>.</a:t>
            </a:r>
            <a:r>
              <a:rPr lang="es-MX" baseline="0" dirty="0" smtClean="0"/>
              <a:t> </a:t>
            </a:r>
            <a:r>
              <a:rPr lang="es-MX" baseline="0" dirty="0" err="1" smtClean="0"/>
              <a:t>Methodology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stuff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Meggan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Meggan - </a:t>
            </a:r>
            <a:r>
              <a:rPr lang="es-MX" dirty="0" err="1" smtClean="0"/>
              <a:t>Say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will</a:t>
            </a:r>
            <a:r>
              <a:rPr lang="es-MX" dirty="0" smtClean="0"/>
              <a:t> do </a:t>
            </a:r>
            <a:r>
              <a:rPr lang="es-MX" dirty="0" err="1" smtClean="0"/>
              <a:t>this</a:t>
            </a:r>
            <a:r>
              <a:rPr lang="es-MX" dirty="0" smtClean="0"/>
              <a:t>.</a:t>
            </a:r>
            <a:r>
              <a:rPr lang="es-MX" baseline="0" dirty="0" smtClean="0"/>
              <a:t> </a:t>
            </a:r>
            <a:r>
              <a:rPr lang="es-MX" baseline="0" dirty="0" err="1" smtClean="0"/>
              <a:t>Methodology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stuff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Pepi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Pepi</a:t>
            </a:r>
            <a:r>
              <a:rPr lang="es-MX" dirty="0" smtClean="0"/>
              <a:t> </a:t>
            </a:r>
            <a:r>
              <a:rPr lang="es-MX" dirty="0" err="1" smtClean="0"/>
              <a:t>Say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will</a:t>
            </a:r>
            <a:r>
              <a:rPr lang="es-MX" dirty="0" smtClean="0"/>
              <a:t> do </a:t>
            </a:r>
            <a:r>
              <a:rPr lang="es-MX" dirty="0" err="1" smtClean="0"/>
              <a:t>this</a:t>
            </a:r>
            <a:r>
              <a:rPr lang="es-MX" dirty="0" smtClean="0"/>
              <a:t>.</a:t>
            </a:r>
            <a:r>
              <a:rPr lang="es-MX" baseline="0" dirty="0" smtClean="0"/>
              <a:t> </a:t>
            </a:r>
            <a:r>
              <a:rPr lang="es-MX" baseline="0" dirty="0" err="1" smtClean="0"/>
              <a:t>Methodology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stuff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Julie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Julie</a:t>
            </a:r>
            <a:r>
              <a:rPr lang="es-MX" dirty="0" smtClean="0"/>
              <a:t> </a:t>
            </a:r>
            <a:r>
              <a:rPr lang="es-MX" dirty="0" err="1" smtClean="0"/>
              <a:t>Say</a:t>
            </a:r>
            <a:r>
              <a:rPr lang="es-MX" dirty="0" smtClean="0"/>
              <a:t> </a:t>
            </a:r>
            <a:r>
              <a:rPr lang="es-MX" dirty="0" err="1" smtClean="0"/>
              <a:t>how</a:t>
            </a:r>
            <a:r>
              <a:rPr lang="es-MX" dirty="0" smtClean="0"/>
              <a:t>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will</a:t>
            </a:r>
            <a:r>
              <a:rPr lang="es-MX" dirty="0" smtClean="0"/>
              <a:t> do </a:t>
            </a:r>
            <a:r>
              <a:rPr lang="es-MX" dirty="0" err="1" smtClean="0"/>
              <a:t>this</a:t>
            </a:r>
            <a:r>
              <a:rPr lang="es-MX" dirty="0" smtClean="0"/>
              <a:t>.</a:t>
            </a:r>
            <a:r>
              <a:rPr lang="es-MX" baseline="0" dirty="0" smtClean="0"/>
              <a:t> </a:t>
            </a:r>
            <a:r>
              <a:rPr lang="es-MX" baseline="0" dirty="0" err="1" smtClean="0"/>
              <a:t>Methodology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stuff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Julie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Akhil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Akhil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21</a:t>
            </a:fld>
            <a:endParaRPr lang="es-MX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Akhil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22</a:t>
            </a:fld>
            <a:endParaRPr lang="es-MX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23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Julie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Julie</a:t>
            </a:r>
            <a:r>
              <a:rPr lang="es-MX" dirty="0" smtClean="0"/>
              <a:t> (</a:t>
            </a:r>
            <a:r>
              <a:rPr lang="es-MX" dirty="0" err="1" smtClean="0"/>
              <a:t>this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slide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just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to</a:t>
            </a:r>
            <a:r>
              <a:rPr lang="es-MX" baseline="0" dirty="0" smtClean="0"/>
              <a:t> </a:t>
            </a:r>
            <a:r>
              <a:rPr lang="es-MX" baseline="0" dirty="0" err="1" smtClean="0"/>
              <a:t>hightlight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second</a:t>
            </a:r>
            <a:r>
              <a:rPr lang="es-MX" baseline="0" dirty="0" smtClean="0"/>
              <a:t> sub-</a:t>
            </a:r>
            <a:r>
              <a:rPr lang="es-MX" baseline="0" dirty="0" err="1" smtClean="0"/>
              <a:t>bullet</a:t>
            </a:r>
            <a:r>
              <a:rPr lang="es-MX" baseline="0" dirty="0" smtClean="0"/>
              <a:t> and </a:t>
            </a:r>
            <a:r>
              <a:rPr lang="es-MX" baseline="0" dirty="0" err="1" smtClean="0"/>
              <a:t>to</a:t>
            </a:r>
            <a:r>
              <a:rPr lang="es-MX" baseline="0" dirty="0" smtClean="0"/>
              <a:t> prepare </a:t>
            </a:r>
            <a:r>
              <a:rPr lang="es-MX" baseline="0" dirty="0" err="1" smtClean="0"/>
              <a:t>for</a:t>
            </a:r>
            <a:r>
              <a:rPr lang="es-MX" baseline="0" dirty="0" smtClean="0"/>
              <a:t> </a:t>
            </a:r>
            <a:r>
              <a:rPr lang="es-MX" baseline="0" dirty="0" err="1" smtClean="0"/>
              <a:t>next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slide</a:t>
            </a:r>
            <a:r>
              <a:rPr lang="es-MX" baseline="0" dirty="0" smtClean="0"/>
              <a:t>)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Julie</a:t>
            </a:r>
            <a:endParaRPr lang="es-MX" dirty="0" smtClean="0"/>
          </a:p>
          <a:p>
            <a:r>
              <a:rPr lang="es-MX" dirty="0" smtClean="0"/>
              <a:t>(</a:t>
            </a:r>
            <a:r>
              <a:rPr lang="es-MX" dirty="0" err="1" smtClean="0"/>
              <a:t>this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was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taken</a:t>
            </a:r>
            <a:r>
              <a:rPr lang="es-MX" baseline="0" dirty="0" smtClean="0"/>
              <a:t> </a:t>
            </a:r>
            <a:r>
              <a:rPr lang="es-MX" baseline="0" dirty="0" err="1" smtClean="0"/>
              <a:t>from</a:t>
            </a:r>
            <a:r>
              <a:rPr lang="es-MX" baseline="0" dirty="0" smtClean="0"/>
              <a:t> </a:t>
            </a:r>
            <a:r>
              <a:rPr lang="es-MX" baseline="0" dirty="0" err="1" smtClean="0"/>
              <a:t>an</a:t>
            </a:r>
            <a:r>
              <a:rPr lang="es-MX" baseline="0" dirty="0" smtClean="0"/>
              <a:t> IQP </a:t>
            </a:r>
            <a:r>
              <a:rPr lang="es-MX" baseline="0" dirty="0" err="1" smtClean="0"/>
              <a:t>last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year</a:t>
            </a:r>
            <a:r>
              <a:rPr lang="es-MX" baseline="0" dirty="0" smtClean="0"/>
              <a:t> and </a:t>
            </a:r>
            <a:r>
              <a:rPr lang="es-MX" baseline="0" dirty="0" err="1" smtClean="0"/>
              <a:t>you</a:t>
            </a:r>
            <a:r>
              <a:rPr lang="es-MX" baseline="0" dirty="0" smtClean="0"/>
              <a:t> can  </a:t>
            </a:r>
            <a:r>
              <a:rPr lang="es-MX" baseline="0" dirty="0" err="1" smtClean="0"/>
              <a:t>see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that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local </a:t>
            </a:r>
            <a:r>
              <a:rPr lang="es-MX" baseline="0" dirty="0" err="1" smtClean="0"/>
              <a:t>service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stores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have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been</a:t>
            </a:r>
            <a:r>
              <a:rPr lang="es-MX" baseline="0" dirty="0" smtClean="0"/>
              <a:t> </a:t>
            </a:r>
            <a:r>
              <a:rPr lang="es-MX" baseline="0" dirty="0" err="1" smtClean="0"/>
              <a:t>decreasing</a:t>
            </a:r>
            <a:r>
              <a:rPr lang="es-MX" baseline="0" dirty="0" smtClean="0"/>
              <a:t> and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abandoned</a:t>
            </a:r>
            <a:r>
              <a:rPr lang="es-MX" baseline="0" dirty="0" smtClean="0"/>
              <a:t> </a:t>
            </a:r>
            <a:r>
              <a:rPr lang="es-MX" baseline="0" dirty="0" err="1" smtClean="0"/>
              <a:t>buildings</a:t>
            </a:r>
            <a:r>
              <a:rPr lang="es-MX" baseline="0" dirty="0" smtClean="0"/>
              <a:t> and </a:t>
            </a:r>
            <a:r>
              <a:rPr lang="es-MX" baseline="0" dirty="0" err="1" smtClean="0"/>
              <a:t>closed</a:t>
            </a:r>
            <a:r>
              <a:rPr lang="es-MX" baseline="0" dirty="0" smtClean="0"/>
              <a:t> shops </a:t>
            </a:r>
            <a:r>
              <a:rPr lang="es-MX" baseline="0" dirty="0" err="1" smtClean="0"/>
              <a:t>have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increased</a:t>
            </a:r>
            <a:r>
              <a:rPr lang="es-MX" baseline="0" dirty="0" smtClean="0"/>
              <a:t>)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Meggan (</a:t>
            </a:r>
            <a:r>
              <a:rPr lang="es-MX" dirty="0" err="1" smtClean="0"/>
              <a:t>this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prepartation</a:t>
            </a:r>
            <a:r>
              <a:rPr lang="es-MX" baseline="0" dirty="0" smtClean="0"/>
              <a:t> </a:t>
            </a:r>
            <a:r>
              <a:rPr lang="es-MX" baseline="0" dirty="0" err="1" smtClean="0"/>
              <a:t>for</a:t>
            </a:r>
            <a:r>
              <a:rPr lang="es-MX" baseline="0" dirty="0" smtClean="0"/>
              <a:t> </a:t>
            </a:r>
            <a:r>
              <a:rPr lang="es-MX" baseline="0" dirty="0" err="1" smtClean="0"/>
              <a:t>next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slide</a:t>
            </a:r>
            <a:r>
              <a:rPr lang="es-MX" baseline="0" dirty="0" smtClean="0"/>
              <a:t>)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Meggan (</a:t>
            </a:r>
            <a:r>
              <a:rPr lang="es-MX" dirty="0" err="1" smtClean="0"/>
              <a:t>this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from</a:t>
            </a:r>
            <a:r>
              <a:rPr lang="es-MX" baseline="0" dirty="0" smtClean="0"/>
              <a:t> </a:t>
            </a:r>
            <a:r>
              <a:rPr lang="es-MX" baseline="0" dirty="0" err="1" smtClean="0"/>
              <a:t>an</a:t>
            </a:r>
            <a:r>
              <a:rPr lang="es-MX" baseline="0" dirty="0" smtClean="0"/>
              <a:t> IQP </a:t>
            </a:r>
            <a:r>
              <a:rPr lang="es-MX" baseline="0" dirty="0" err="1" smtClean="0"/>
              <a:t>from</a:t>
            </a:r>
            <a:r>
              <a:rPr lang="es-MX" baseline="0" dirty="0" smtClean="0"/>
              <a:t> </a:t>
            </a:r>
            <a:r>
              <a:rPr lang="es-MX" baseline="0" dirty="0" err="1" smtClean="0"/>
              <a:t>last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year</a:t>
            </a:r>
            <a:r>
              <a:rPr lang="es-MX" baseline="0" dirty="0" smtClean="0"/>
              <a:t> and </a:t>
            </a:r>
            <a:r>
              <a:rPr lang="es-MX" baseline="0" dirty="0" err="1" smtClean="0"/>
              <a:t>you</a:t>
            </a:r>
            <a:r>
              <a:rPr lang="es-MX" baseline="0" dirty="0" smtClean="0"/>
              <a:t> can </a:t>
            </a:r>
            <a:r>
              <a:rPr lang="es-MX" baseline="0" dirty="0" err="1" smtClean="0"/>
              <a:t>see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decline in </a:t>
            </a:r>
            <a:r>
              <a:rPr lang="es-MX" baseline="0" dirty="0" err="1" smtClean="0"/>
              <a:t>population</a:t>
            </a:r>
            <a:r>
              <a:rPr lang="es-MX" baseline="0" dirty="0" smtClean="0"/>
              <a:t>) </a:t>
            </a:r>
            <a:r>
              <a:rPr lang="es-MX" baseline="0" dirty="0" err="1" smtClean="0"/>
              <a:t>Tell</a:t>
            </a:r>
            <a:r>
              <a:rPr lang="es-MX" baseline="0" dirty="0" smtClean="0"/>
              <a:t> </a:t>
            </a:r>
            <a:r>
              <a:rPr lang="es-MX" baseline="0" dirty="0" err="1" smtClean="0"/>
              <a:t>how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red </a:t>
            </a:r>
            <a:r>
              <a:rPr lang="es-MX" baseline="0" dirty="0" err="1" smtClean="0"/>
              <a:t>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pop in 1981 and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blue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current</a:t>
            </a:r>
            <a:r>
              <a:rPr lang="es-MX" baseline="0" dirty="0" smtClean="0"/>
              <a:t>, and </a:t>
            </a:r>
            <a:r>
              <a:rPr lang="es-MX" baseline="0" dirty="0" err="1" smtClean="0"/>
              <a:t>even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tho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whole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population</a:t>
            </a:r>
            <a:r>
              <a:rPr lang="es-MX" baseline="0" dirty="0" smtClean="0"/>
              <a:t> of </a:t>
            </a:r>
            <a:r>
              <a:rPr lang="es-MX" baseline="0" dirty="0" err="1" smtClean="0"/>
              <a:t>Venice</a:t>
            </a:r>
            <a:r>
              <a:rPr lang="es-MX" baseline="0" dirty="0" smtClean="0"/>
              <a:t>, 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biggest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percentage</a:t>
            </a:r>
            <a:r>
              <a:rPr lang="es-MX" baseline="0" dirty="0" smtClean="0"/>
              <a:t> of </a:t>
            </a:r>
            <a:r>
              <a:rPr lang="es-MX" baseline="0" dirty="0" err="1" smtClean="0"/>
              <a:t>population</a:t>
            </a:r>
            <a:r>
              <a:rPr lang="es-MX" baseline="0" dirty="0" smtClean="0"/>
              <a:t> </a:t>
            </a:r>
            <a:r>
              <a:rPr lang="es-MX" baseline="0" dirty="0" err="1" smtClean="0"/>
              <a:t>decrease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was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people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under</a:t>
            </a:r>
            <a:r>
              <a:rPr lang="es-MX" baseline="0" dirty="0" smtClean="0"/>
              <a:t> 30 </a:t>
            </a:r>
            <a:r>
              <a:rPr lang="es-MX" baseline="0" dirty="0" err="1" smtClean="0"/>
              <a:t>years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old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Meggan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Pepi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C34C-A846-4814-B297-BED1220DF69E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7E74F0-513D-48BF-BC56-6BC209A3A91E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6B735761-6C0C-48BF-9B7D-5F06EF5361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9C9D0-A490-4B4D-8682-F26D8B1FC41F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8223B-2735-4A91-9CB4-28AA18F94C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1FD873-29DF-4F80-8478-E26FA6490F1D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2983E-CB24-4933-AD73-E37FBB8698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EBB18A-63E4-418E-8C57-9E760E443247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B00682AE-0D11-4483-828D-B067273C4C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23C70-04EF-446E-9FB3-D8A9DE5C8CF8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D2CB03-7F76-4F8D-B83B-0A2CE9C3FB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F5F142-2020-4144-B579-40E5A7E3E2BC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34DFF-880F-4E1D-95CB-57461B3C6A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71A255-953C-4517-8207-379C91AC918F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9EF0A186-EC2B-40DA-8655-A476C0A1F9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9DA916-46B7-467F-8303-B87C805166FD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951643-7DDA-4962-B7B8-1C5A0CE0A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448FEB-496F-4954-B22F-D63019FB008F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20176-8552-4A94-AA22-190EAB242A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59674B-6573-4AFF-BEE3-D5AA325F5136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C2BAB-344F-4DC5-B47F-AC8CAECEC2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11AB09-8362-48C3-AD40-1880BFCB8EAA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209A8-345E-4A87-8F89-B38113CB8D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A8D8034-67C8-44DD-B0EA-D47067A6BB68}" type="datetimeFigureOut">
              <a:rPr lang="en-US" smtClean="0"/>
              <a:pPr>
                <a:defRPr/>
              </a:pPr>
              <a:t>10/6/2008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F2DCA5E-0418-4BD8-9E61-3EA0E25B56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 spd="slow">
    <p:cover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lh3.ggpht.com/_433tTylpgpg/RnV5P15-ARI/AAAAAAAAA_Q/yXrXQJgOWSA/Copy+of+IMG_1615.JPG"/>
          <p:cNvPicPr>
            <a:picLocks noChangeAspect="1" noChangeArrowheads="1"/>
          </p:cNvPicPr>
          <p:nvPr/>
        </p:nvPicPr>
        <p:blipFill>
          <a:blip r:embed="rId3">
            <a:lum bright="29000" contrast="-39000"/>
          </a:blip>
          <a:srcRect/>
          <a:stretch>
            <a:fillRect/>
          </a:stretch>
        </p:blipFill>
        <p:spPr bwMode="auto">
          <a:xfrm>
            <a:off x="-2032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458200" cy="12223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tx1"/>
                </a:solidFill>
              </a:rPr>
              <a:t>Preserving the Youth Culture in Venice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5181600" y="5105400"/>
            <a:ext cx="3733800" cy="1752600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 smtClean="0"/>
              <a:t>Meggan</a:t>
            </a:r>
            <a:r>
              <a:rPr lang="en-US" sz="2400" b="1" dirty="0" smtClean="0"/>
              <a:t> Birmingham</a:t>
            </a:r>
          </a:p>
          <a:p>
            <a:r>
              <a:rPr lang="en-US" sz="2400" b="1" dirty="0" err="1" smtClean="0"/>
              <a:t>Akhil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Kejriwal</a:t>
            </a:r>
            <a:endParaRPr lang="en-US" sz="2400" b="1" dirty="0" smtClean="0"/>
          </a:p>
          <a:p>
            <a:r>
              <a:rPr lang="en-US" sz="2400" b="1" dirty="0" smtClean="0"/>
              <a:t>Julie Marquis </a:t>
            </a:r>
          </a:p>
          <a:p>
            <a:r>
              <a:rPr lang="en-US" sz="2400" b="1" dirty="0" err="1" smtClean="0"/>
              <a:t>Pedriant</a:t>
            </a:r>
            <a:r>
              <a:rPr lang="en-US" sz="2400" b="1" dirty="0" smtClean="0"/>
              <a:t> Pena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FF00"/>
                </a:solidFill>
              </a:rPr>
              <a:t>To discover and reconstruct the emerging youth trends in Venice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understand common views and opinions regarding the Venetian youth lifestyle</a:t>
            </a:r>
          </a:p>
          <a:p>
            <a:pPr marL="651510" lvl="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assess the opportunities of the Venetian youth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assess the challenges of the Venetian youth</a:t>
            </a:r>
          </a:p>
          <a:p>
            <a:pPr marL="651510" lvl="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document alternatives for facilities and programs 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a1venicehotels.com/images/venice-ma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905000"/>
            <a:ext cx="3810000" cy="4953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5105400" cy="2438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To discover and reconstruct the emerging youth trends in Venice </a:t>
            </a:r>
          </a:p>
          <a:p>
            <a:pPr lvl="1"/>
            <a:r>
              <a:rPr lang="en-US" sz="2000" dirty="0" smtClean="0"/>
              <a:t>To collect and compile data sets for demographics through the years </a:t>
            </a:r>
          </a:p>
          <a:p>
            <a:pPr lvl="1"/>
            <a:r>
              <a:rPr lang="en-US" sz="2000" dirty="0" smtClean="0"/>
              <a:t>To figure out reason behind Italian Immigrant trends vs. Venetian Emigrant trends </a:t>
            </a:r>
          </a:p>
          <a:p>
            <a:pPr lvl="1"/>
            <a:endParaRPr lang="en-US" dirty="0" smtClean="0"/>
          </a:p>
        </p:txBody>
      </p:sp>
      <p:pic>
        <p:nvPicPr>
          <p:cNvPr id="4" name="Picture 6" descr="http://stevenneuman.com/uploaded_images/41_arrivingflights-71246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3733800"/>
            <a:ext cx="4572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http://stevenneuman.com/uploaded_images/41_arrivingflights-71246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4114800"/>
            <a:ext cx="4572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stevenneuman.com/uploaded_images/41_arrivingflights-71246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2971800"/>
            <a:ext cx="4572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http://stevenneuman.com/uploaded_images/41_arrivingflights-71246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2667000"/>
            <a:ext cx="4572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C -0.02101 0.00972 -0.03768 0.00833 -0.06164 0.00926 C -0.07223 0.01134 -0.0823 0.01412 -0.09306 0.01551 C -0.09827 0.01296 -0.09757 0.01042 -0.1 0.00463 C -0.10365 -0.0044 -0.10782 -0.01296 -0.11164 -0.02176 C -0.11528 -0.02986 -0.11719 -0.04144 -0.12223 -0.04815 C -0.12292 -0.05718 -0.12396 -0.06551 -0.1257 -0.07431 C -0.12639 -0.08958 -0.12726 -0.11991 -0.13386 -0.13495 C -0.13768 -0.14352 -0.14393 -0.14931 -0.14775 -0.1581 C -0.15209 -0.16782 -0.14966 -0.16389 -0.15469 -0.1706 C -0.15712 -0.17986 -0.16372 -0.19005 -0.1698 -0.19537 C -0.17275 -0.20116 -0.17622 -0.20671 -0.17917 -0.2125 C -0.18004 -0.21435 -0.18021 -0.2169 -0.18143 -0.21852 C -0.1823 -0.21968 -0.18369 -0.21968 -0.1849 -0.22014 C -0.18629 -0.22292 -0.18837 -0.22523 -0.18959 -0.22801 C -0.19028 -0.2294 -0.19011 -0.23125 -0.1908 -0.23264 C -0.19375 -0.23843 -0.19809 -0.24259 -0.20122 -0.24815 C -0.20365 -0.25255 -0.20678 -0.25671 -0.20816 -0.26204 C -0.20851 -0.26366 -0.20869 -0.26551 -0.20938 -0.26667 C -0.21164 -0.27037 -0.21441 -0.2713 -0.21632 -0.27593 " pathEditMode="relative" ptsTypes="fffffffffffffffffffA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C -0.00035 0.00208 -0.00052 0.00416 -0.00104 0.00625 C -0.00174 0.00949 -0.00347 0.01551 -0.00347 0.01551 C -0.00382 0.02222 -0.00434 0.02893 -0.00451 0.03565 C -0.00503 0.05787 -0.00503 0.08009 -0.00573 0.10231 C -0.00642 0.12662 -0.0151 0.16018 -0.03368 0.16898 C -0.03594 0.16782 -0.03854 0.16759 -0.04062 0.16597 C -0.0434 0.16366 -0.04601 0.15903 -0.04878 0.15648 C -0.05989 0.13356 -0.075 0.11481 -0.08715 0.09305 C -0.08871 0.08727 -0.09114 0.07847 -0.0941 0.0743 C -0.09705 0.06273 -0.10104 0.05463 -0.10573 0.04491 C -0.10937 0.02153 -0.12118 0.00324 -0.1243 -0.02014 C -0.12465 -0.04236 -0.12448 -0.06459 -0.12552 -0.08681 C -0.12552 -0.0882 -0.12726 -0.08889 -0.12778 -0.09005 C -0.13177 -0.09908 -0.13507 -0.11134 -0.14288 -0.11621 " pathEditMode="relative" ptsTypes="ffffffffffffffA">
                                      <p:cBhvr>
                                        <p:cTn id="2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5.18519E-6 C 0.00174 0.00671 0.00156 0.01388 0.00347 0.02037 C 0.00729 0.03379 0.01076 0.04699 0.01389 0.06064 C 0.01337 0.07453 0.01285 0.08912 0.0092 0.10254 C 0.00712 0.10995 0.00278 0.1162 0.00122 0.12407 C -0.00087 0.13449 -0.00174 0.14537 -0.00694 0.1537 C -0.00955 0.15787 -0.01285 0.15902 -0.01632 0.16134 C -0.02882 0.16967 -0.01233 0.15949 -0.02205 0.16759 C -0.02986 0.1743 -0.03958 0.178 -0.04878 0.17986 C -0.05938 0.1787 -0.06962 0.17685 -0.08021 0.17523 C -0.08628 0.16736 -0.09201 0.15856 -0.09653 0.14884 C -0.10712 0.12662 -0.11024 0.09814 -0.12448 0.07916 C -0.12674 0.07314 -0.12899 0.06828 -0.13264 0.06365 C -0.1342 0.05416 -0.13681 0.04444 -0.14306 0.03888 C -0.14531 0.03425 -0.14653 0.02962 -0.14878 0.02499 C -0.15017 0.0162 -0.15104 0.0081 -0.1559 0.00162 C -0.15903 -0.01204 -0.15799 -0.02663 -0.16163 -0.04028 C -0.16233 -0.04792 -0.16476 -0.07014 -0.16753 -0.07732 C -0.16892 -0.08102 -0.17153 -0.08357 -0.17326 -0.08681 C -0.17517 -0.09607 -0.17813 -0.09561 -0.18368 -0.1007 C -0.18681 -0.11251 -0.18229 -0.09838 -0.18837 -0.10834 C -0.18906 -0.1095 -0.18889 -0.11158 -0.18958 -0.11297 C -0.19201 -0.11829 -0.19688 -0.12223 -0.20122 -0.12385 C -0.20521 -0.12963 -0.20851 -0.13565 -0.21285 -0.14098 C -0.21319 -0.1426 -0.21389 -0.14561 -0.21389 -0.14561 " pathEditMode="relative" ptsTypes="ffffffffffffffffffffffffA">
                                      <p:cBhvr>
                                        <p:cTn id="2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C -0.0026 -0.01366 0.00087 0.00139 -0.00469 -0.01227 C -0.00833 -0.0213 -0.00955 -0.02662 -0.01632 -0.03241 C -0.01997 -0.04028 -0.01754 -0.03588 -0.02448 -0.04491 C -0.02795 -0.04931 -0.03073 -0.05556 -0.03368 -0.06042 C -0.03646 -0.06505 -0.04045 -0.06829 -0.04306 -0.07292 C -0.04688 -0.07986 -0.05035 -0.08797 -0.05243 -0.09607 C -0.05313 -0.10834 -0.05139 -0.12824 -0.05816 -0.13797 C -0.06042 -0.14931 -0.0651 -0.15486 -0.07101 -0.16273 C -0.0809 -0.17593 -0.09097 -0.18936 -0.10243 -0.2 C -0.10781 -0.21111 -0.10017 -0.19676 -0.11163 -0.21088 C -0.11424 -0.21412 -0.1158 -0.21875 -0.11858 -0.22176 C -0.12031 -0.22338 -0.12257 -0.22361 -0.12448 -0.22477 C -0.13142 -0.22917 -0.1375 -0.23542 -0.14427 -0.24028 C -0.15017 -0.24445 -0.16215 -0.24861 -0.16632 -0.25417 C -0.16997 -0.25903 -0.17431 -0.26065 -0.17795 -0.26505 C -0.18733 -0.27639 -0.19462 -0.28565 -0.20694 -0.29144 C -0.21059 -0.29607 -0.21563 -0.29723 -0.21979 -0.3007 C -0.22309 -0.30348 -0.22604 -0.30695 -0.22917 -0.30996 C -0.23038 -0.31111 -0.23229 -0.31065 -0.23368 -0.31158 C -0.23698 -0.31343 -0.23993 -0.31574 -0.24306 -0.31783 C -0.25035 -0.32269 -0.24583 -0.32338 -0.2559 -0.32547 C -0.26129 -0.33311 -0.29427 -0.33311 -0.29896 -0.33334 C -0.30625 -0.33287 -0.31372 -0.33264 -0.32101 -0.33172 C -0.32431 -0.33125 -0.32917 -0.32547 -0.32917 -0.33172 " pathEditMode="relative" ptsTypes="ffffffffffffffffffffffffA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discover and reconstruct the emerging youth trends in Venice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FF00"/>
                </a:solidFill>
              </a:rPr>
              <a:t>To understand common views and opinions regarding the Venetian youth lifestyle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assess the opportunities of the Venetian youth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assess the challenges of the Venetian youth</a:t>
            </a:r>
          </a:p>
          <a:p>
            <a:pPr marL="651510" lvl="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document alternatives for facilities and programs 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common views and opinions regarding the Venetian youth lifestyle </a:t>
            </a:r>
          </a:p>
          <a:p>
            <a:pPr lvl="1"/>
            <a:r>
              <a:rPr lang="en-US" dirty="0" smtClean="0"/>
              <a:t>To create a record of opinions on available opportunities needed by venetian youth </a:t>
            </a:r>
          </a:p>
          <a:p>
            <a:pPr lvl="2"/>
            <a:r>
              <a:rPr lang="en-US" dirty="0" smtClean="0"/>
              <a:t>Collect data from scholars, native Venetians etc as well as the youth 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discover and reconstruct the emerging youth trends in Venice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understand common views and opinions regarding the Venetian youth lifestyle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FF00"/>
                </a:solidFill>
              </a:rPr>
              <a:t>To assess the opportunities of the Venetian youth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assess the challenges of the Venetian youth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document alternatives for facilities and programs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assess the opportunities of the Venetian youth</a:t>
            </a:r>
          </a:p>
          <a:p>
            <a:pPr lvl="1"/>
            <a:r>
              <a:rPr lang="en-US" dirty="0" smtClean="0"/>
              <a:t>To identify and record existing ‘youth’ facilities and points of interest throughout the city of Venice 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pic>
        <p:nvPicPr>
          <p:cNvPr id="19458" name="Picture 2" descr="C:\Users\pedriant\AppData\Local\Microsoft\Windows\Temporary Internet Files\Content.IE5\JWHQ38VK\MCj008961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4724400"/>
            <a:ext cx="2444321" cy="1745590"/>
          </a:xfrm>
          <a:prstGeom prst="rect">
            <a:avLst/>
          </a:prstGeom>
          <a:noFill/>
        </p:spPr>
      </p:pic>
      <p:pic>
        <p:nvPicPr>
          <p:cNvPr id="19473" name="Picture 17" descr="C:\Users\pedriant\AppData\Local\Microsoft\Windows\Temporary Internet Files\Content.IE5\TKP50IB9\MCPE00023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5021885"/>
            <a:ext cx="1894637" cy="183611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discover and reconstruct the emerging youth trends in Venice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understand common views and opinions regarding the Venetian youth lifestyle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assess the opportunities of the Venetian youth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FF00"/>
                </a:solidFill>
              </a:rPr>
              <a:t>To assess the challenges of the Venetian youth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document alternatives for facilities and programs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 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assess the challenges of the Venetian youth</a:t>
            </a:r>
          </a:p>
          <a:p>
            <a:pPr lvl="1"/>
            <a:r>
              <a:rPr lang="en-US" dirty="0" smtClean="0"/>
              <a:t>To identify the most common challenges faced by the Venetian youth</a:t>
            </a:r>
          </a:p>
          <a:p>
            <a:pPr lvl="1"/>
            <a:r>
              <a:rPr lang="en-US" dirty="0" smtClean="0"/>
              <a:t>To identify reasons why the younger Venetians are leaving their native country </a:t>
            </a:r>
          </a:p>
        </p:txBody>
      </p:sp>
      <p:pic>
        <p:nvPicPr>
          <p:cNvPr id="15364" name="Picture 4" descr="C:\Users\pedriant\AppData\Local\Microsoft\Windows\Temporary Internet Files\Content.IE5\TKP50IB9\MCj023143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810000"/>
            <a:ext cx="3505200" cy="291108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934200" y="4572000"/>
            <a:ext cx="76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Venetian youth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55626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Venetian youth</a:t>
            </a:r>
            <a:endParaRPr lang="en-US" sz="8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discover and reconstruct the emerging youth trends in Venice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understand common views and opinions regarding the Venetian youth lifestyle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assess the opportunities of the Venetian youth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To assess the challenges of the Venetian youth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FF00"/>
                </a:solidFill>
              </a:rPr>
              <a:t>To document alternatives for facilities and programs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OBJECTIVE 5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To document alternatives for facilities and programs </a:t>
            </a:r>
          </a:p>
          <a:p>
            <a:pPr lvl="1"/>
            <a:r>
              <a:rPr lang="en-US" dirty="0" smtClean="0"/>
              <a:t>To investigate what similar cities have done to regulate this problem</a:t>
            </a:r>
          </a:p>
          <a:p>
            <a:pPr lvl="1"/>
            <a:r>
              <a:rPr lang="en-US" dirty="0" smtClean="0"/>
              <a:t>To find if these alternatives are even desirable</a:t>
            </a:r>
          </a:p>
          <a:p>
            <a:pPr lvl="1"/>
            <a:r>
              <a:rPr lang="en-US" dirty="0" smtClean="0"/>
              <a:t>To establish future trends depending on different plans of action </a:t>
            </a:r>
          </a:p>
          <a:p>
            <a:pPr lvl="2"/>
            <a:r>
              <a:rPr lang="en-US" dirty="0" smtClean="0"/>
              <a:t>Take away existing youth programs </a:t>
            </a:r>
          </a:p>
          <a:p>
            <a:pPr lvl="2"/>
            <a:r>
              <a:rPr lang="en-US" dirty="0" smtClean="0"/>
              <a:t>Leave the situation as is </a:t>
            </a:r>
          </a:p>
          <a:p>
            <a:pPr lvl="2"/>
            <a:r>
              <a:rPr lang="en-US" dirty="0" smtClean="0"/>
              <a:t>Implement our proposed actions </a:t>
            </a:r>
            <a:endParaRPr lang="es-MX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ASSOCIAZIONE I GIOVANI VENEZIANI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9416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association of young people in Venice who are identifying issues and creating programs to help relieve some of these issues. </a:t>
            </a:r>
          </a:p>
          <a:p>
            <a:r>
              <a:rPr lang="en-US" dirty="0" smtClean="0"/>
              <a:t>Due to the outcomes of living in a tourist city youth are struggling to continue living within these areas because of lack of resources 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14339" name="Picture 2" descr="http://www.vocedimegaride.it/leoneVenez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670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ISSUES &amp; OBSTACLES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useful sources</a:t>
            </a:r>
          </a:p>
          <a:p>
            <a:pPr lvl="1"/>
            <a:r>
              <a:rPr lang="en-US" dirty="0" smtClean="0"/>
              <a:t>First year IQP subject</a:t>
            </a:r>
          </a:p>
          <a:p>
            <a:pPr lvl="1"/>
            <a:r>
              <a:rPr lang="en-US" dirty="0" smtClean="0"/>
              <a:t>Not a lot of data on similar cities</a:t>
            </a:r>
          </a:p>
          <a:p>
            <a:r>
              <a:rPr lang="en-US" dirty="0" smtClean="0"/>
              <a:t>Language barrier </a:t>
            </a:r>
          </a:p>
          <a:p>
            <a:r>
              <a:rPr lang="en-US" dirty="0" smtClean="0"/>
              <a:t>Finding efficient method to gather opinion from youth in Venice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 lvl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26627" name="Picture 2" descr="http://library.thinkquest.org/CR0215451/Thinkquest%2002/hurdle_jumper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8425" y="4743450"/>
            <a:ext cx="26955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http://www.photoblogsmagazine.org/magazine/dec2005/ariela/6___Doges_Stairs_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114800"/>
            <a:ext cx="2057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NEXT STEPS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Refine the background and methodology</a:t>
            </a:r>
          </a:p>
          <a:p>
            <a:r>
              <a:rPr lang="en-US" dirty="0" smtClean="0"/>
              <a:t>Continue to obtain information from collaborator, Marco </a:t>
            </a:r>
            <a:r>
              <a:rPr lang="en-US" dirty="0" err="1" smtClean="0"/>
              <a:t>Passi</a:t>
            </a:r>
            <a:endParaRPr lang="en-US" dirty="0" smtClean="0"/>
          </a:p>
          <a:p>
            <a:r>
              <a:rPr lang="en-US" dirty="0" smtClean="0"/>
              <a:t>Final Proposal</a:t>
            </a:r>
          </a:p>
          <a:p>
            <a:r>
              <a:rPr lang="en-US" dirty="0" smtClean="0"/>
              <a:t>Final Presentation</a:t>
            </a:r>
          </a:p>
          <a:p>
            <a:r>
              <a:rPr lang="en-US" dirty="0" smtClean="0"/>
              <a:t>Pack our bags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Venetian lose of youth could affect future outcomes retaining the native population. So we will continue to collect and refine information on the issue. 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 bright="12000" contrast="-35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QUESTIONS &amp; COMMENTS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www.arataphotos.com/photos/italy%20jpegs/venice-tourist-web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10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LOCAL ISSUES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Tourism has begun to affect Venice’s way of life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Second most expensive city in Italy after Rome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Lack of variety in the job field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Local stores close to accommodate touristic venues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Population under 30 decreased from 37.4 % in 1984 to 23.9% in 2004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Lack of necessary facilities 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Daycares 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Entertainment for the venetian youth </a:t>
            </a:r>
          </a:p>
          <a:p>
            <a:pPr lvl="2">
              <a:buFont typeface="Wingdings" pitchFamily="2" charset="2"/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www.arataphotos.com/photos/italy%20jpegs/venice-tourist-web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10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LOCAL ISSUES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Tourism has begun to affect Venice’s way of life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Second most expensive city in Italy after Rome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Lack of variety in the job field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Local stores close to accommodate touristic venues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Population under 30 decreased from 37.4 % in 1984 to 23.9% in 2004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Lack of necessary facilities 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Daycares 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Entertainment for the venetian youth </a:t>
            </a:r>
          </a:p>
          <a:p>
            <a:pPr lvl="2">
              <a:buFont typeface="Wingdings" pitchFamily="2" charset="2"/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LOCAL ISSUES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7688" lvl="2" indent="-411163"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en-US" b="1" dirty="0" smtClean="0">
                <a:solidFill>
                  <a:srgbClr val="FF0000"/>
                </a:solidFill>
              </a:rPr>
              <a:t>Local stores close to accommodate touristic venues</a:t>
            </a:r>
          </a:p>
          <a:p>
            <a:endParaRPr lang="es-MX" dirty="0"/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286000"/>
            <a:ext cx="6477000" cy="3276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www.arataphotos.com/photos/italy%20jpegs/venice-tourist-web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10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LOCAL ISSUES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Tourism has begun to affect Venice’s way of life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Second most expensive city in Italy after Rome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Lack of variety in the job field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Local stores close to accommodate touristic venues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Population under 30 decreased from 37.4 % in 1984 to 23.9% in 2004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Lack of necessary facilities 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Daycares 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Entertainment for the venetian youth </a:t>
            </a:r>
          </a:p>
          <a:p>
            <a:pPr lvl="2">
              <a:buFont typeface="Wingdings" pitchFamily="2" charset="2"/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LOCAL ISSUES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en-US" b="1" dirty="0" smtClean="0">
                <a:solidFill>
                  <a:srgbClr val="FF0000"/>
                </a:solidFill>
              </a:rPr>
              <a:t>Population under 30 decreased from 37.4 % in 1984 to 23.9% in 2004</a:t>
            </a:r>
          </a:p>
          <a:p>
            <a:endParaRPr lang="es-MX" dirty="0"/>
          </a:p>
        </p:txBody>
      </p:sp>
      <p:pic>
        <p:nvPicPr>
          <p:cNvPr id="4" name="Picture 3" descr="pop81,91,0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514600"/>
            <a:ext cx="8686800" cy="4114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MISSION STATEMENT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goal of this project is to assess the opportunities and challenges of the Venetian youth lifestyle.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16387" name="Picture 2" descr="http://www.whs.mil/DFD/DFDServices/images/mission_logo_00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667000"/>
            <a:ext cx="32766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OBJECTIVES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0875" indent="-514350">
              <a:buFont typeface="+mj-lt"/>
              <a:buAutoNum type="arabicPeriod"/>
            </a:pPr>
            <a:r>
              <a:rPr lang="en-US" dirty="0" smtClean="0"/>
              <a:t>To discover and reconstruct the emerging youth trends in Venice</a:t>
            </a:r>
          </a:p>
          <a:p>
            <a:pPr marL="650875" indent="-514350">
              <a:buFont typeface="+mj-lt"/>
              <a:buAutoNum type="arabicPeriod"/>
            </a:pPr>
            <a:r>
              <a:rPr lang="en-US" dirty="0" smtClean="0"/>
              <a:t>To understand common views and opinions regarding the Venetian youth lifestyle</a:t>
            </a:r>
          </a:p>
          <a:p>
            <a:pPr marL="650875" indent="-514350">
              <a:buFont typeface="+mj-lt"/>
              <a:buAutoNum type="arabicPeriod"/>
            </a:pPr>
            <a:r>
              <a:rPr lang="en-US" dirty="0" smtClean="0"/>
              <a:t>To assess the opportunities of the Venetian youth</a:t>
            </a:r>
          </a:p>
          <a:p>
            <a:pPr marL="650875" lvl="0" indent="-514350">
              <a:buFont typeface="+mj-lt"/>
              <a:buAutoNum type="arabicPeriod"/>
            </a:pPr>
            <a:r>
              <a:rPr lang="en-US" dirty="0" smtClean="0"/>
              <a:t>To assess the challenges of the Venetian youth</a:t>
            </a:r>
          </a:p>
          <a:p>
            <a:pPr marL="650875" lvl="0" indent="-514350">
              <a:buFont typeface="+mj-lt"/>
              <a:buAutoNum type="arabicPeriod"/>
            </a:pPr>
            <a:r>
              <a:rPr lang="en-US" dirty="0" smtClean="0"/>
              <a:t>To document alternatives for facilities and programs </a:t>
            </a:r>
            <a:endParaRPr lang="en-US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2153</TotalTime>
  <Words>1040</Words>
  <Application>Microsoft Office PowerPoint</Application>
  <PresentationFormat>On-screen Show (4:3)</PresentationFormat>
  <Paragraphs>165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Trek</vt:lpstr>
      <vt:lpstr>Preserving the Youth Culture in Venice </vt:lpstr>
      <vt:lpstr>ASSOCIAZIONE I GIOVANI VENEZIANI</vt:lpstr>
      <vt:lpstr>LOCAL ISSUES</vt:lpstr>
      <vt:lpstr>LOCAL ISSUES</vt:lpstr>
      <vt:lpstr>LOCAL ISSUES</vt:lpstr>
      <vt:lpstr>LOCAL ISSUES</vt:lpstr>
      <vt:lpstr>LOCAL ISSUES</vt:lpstr>
      <vt:lpstr>MISSION STATEMENT</vt:lpstr>
      <vt:lpstr>OBJECTIVES </vt:lpstr>
      <vt:lpstr>OBJECTIVES</vt:lpstr>
      <vt:lpstr>OBJECTIVE 1</vt:lpstr>
      <vt:lpstr>OBJECTIVES</vt:lpstr>
      <vt:lpstr>OBJECTIVE 2</vt:lpstr>
      <vt:lpstr>OBJECTIVES</vt:lpstr>
      <vt:lpstr>OBJECTIVE 3</vt:lpstr>
      <vt:lpstr>OBJECTIVES</vt:lpstr>
      <vt:lpstr>OBJECTIVE 4</vt:lpstr>
      <vt:lpstr>OBJECTIVES</vt:lpstr>
      <vt:lpstr>OBJECTIVE 5</vt:lpstr>
      <vt:lpstr>ISSUES &amp; OBSTACLES</vt:lpstr>
      <vt:lpstr>NEXT STEPS</vt:lpstr>
      <vt:lpstr>CONCLUSION</vt:lpstr>
      <vt:lpstr>QUESTIONS &amp; COMMENTS</vt:lpstr>
    </vt:vector>
  </TitlesOfParts>
  <Company>Worcester Polytechnic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Preserving the Youth Culture in Venice</dc:title>
  <dc:creator>ccclabs</dc:creator>
  <cp:lastModifiedBy>Pedriant</cp:lastModifiedBy>
  <cp:revision>44</cp:revision>
  <dcterms:created xsi:type="dcterms:W3CDTF">2008-09-28T23:05:28Z</dcterms:created>
  <dcterms:modified xsi:type="dcterms:W3CDTF">2008-10-06T21:45:55Z</dcterms:modified>
</cp:coreProperties>
</file>