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activeX/activeX1.xml" ContentType="application/vnd.ms-office.activeX+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20.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5"/>
  </p:notesMasterIdLst>
  <p:sldIdLst>
    <p:sldId id="305" r:id="rId2"/>
    <p:sldId id="291" r:id="rId3"/>
    <p:sldId id="303" r:id="rId4"/>
    <p:sldId id="297" r:id="rId5"/>
    <p:sldId id="263" r:id="rId6"/>
    <p:sldId id="279" r:id="rId7"/>
    <p:sldId id="278" r:id="rId8"/>
    <p:sldId id="299" r:id="rId9"/>
    <p:sldId id="273" r:id="rId10"/>
    <p:sldId id="300" r:id="rId11"/>
    <p:sldId id="280" r:id="rId12"/>
    <p:sldId id="302" r:id="rId13"/>
    <p:sldId id="304" r:id="rId14"/>
    <p:sldId id="281" r:id="rId15"/>
    <p:sldId id="309" r:id="rId16"/>
    <p:sldId id="310" r:id="rId17"/>
    <p:sldId id="311" r:id="rId18"/>
    <p:sldId id="312" r:id="rId19"/>
    <p:sldId id="306" r:id="rId20"/>
    <p:sldId id="308" r:id="rId21"/>
    <p:sldId id="313" r:id="rId22"/>
    <p:sldId id="307" r:id="rId23"/>
    <p:sldId id="26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g" initials="m"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F6903C"/>
    <a:srgbClr val="66FF99"/>
    <a:srgbClr val="99FF99"/>
    <a:srgbClr val="99FF33"/>
    <a:srgbClr val="FFCC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82" autoAdjust="0"/>
    <p:restoredTop sz="72120" autoAdjust="0"/>
  </p:normalViewPr>
  <p:slideViewPr>
    <p:cSldViewPr>
      <p:cViewPr varScale="1">
        <p:scale>
          <a:sx n="51" d="100"/>
          <a:sy n="51" d="100"/>
        </p:scale>
        <p:origin x="-16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activeX/activeX1.xml><?xml version="1.0" encoding="utf-8"?>
<ax:ocx xmlns:ax="http://schemas.microsoft.com/office/2006/activeX" xmlns:r="http://schemas.openxmlformats.org/officeDocument/2006/relationships" ax:classid="{8856F961-340A-11D0-A96B-00C04FD705A2}">
  <ax:ocxPr ax:name="ExtentX" ax:value="24130"/>
  <ax:ocxPr ax:name="ExtentY" ax:value="18098"/>
  <ax:ocxPr ax:name="ViewMode" ax:value="0"/>
  <ax:ocxPr ax:name="Offline" ax:value="1"/>
  <ax:ocxPr ax:name="Silent" ax:value="0"/>
  <ax:ocxPr ax:name="RegisterAsBrowser" ax:value="0"/>
  <ax:ocxPr ax:name="RegisterAsDropTarget" ax:value="0"/>
  <ax:ocxPr ax:name="AutoArrange" ax:value="0"/>
  <ax:ocxPr ax:name="NoClientEdge" ax:value="0"/>
  <ax:ocxPr ax:name="AlignLeft" ax:value="0"/>
  <ax:ocxPr ax:name="NoWebView" ax:value="0"/>
  <ax:ocxPr ax:name="HideFileNames" ax:value="0"/>
  <ax:ocxPr ax:name="SingleClick" ax:value="0"/>
  <ax:ocxPr ax:name="SingleSelection" ax:value="0"/>
  <ax:ocxPr ax:name="NoFolders" ax:value="0"/>
  <ax:ocxPr ax:name="Transparent" ax:value="0"/>
  <ax:ocxPr ax:name="ViewID" ax:value="{0057D0E0-3573-11CF-AE69-08002B2E1262}"/>
  <ax:ocxPr ax:name="Location" ax:value="http:///"/>
</ax:ocx>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miskell\Documents\IQP\B06%20Data\Consumer%20Index%20Price%20Comparison%201999-2005.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5"/>
  <c:chart>
    <c:title>
      <c:tx>
        <c:rich>
          <a:bodyPr/>
          <a:lstStyle/>
          <a:p>
            <a:pPr>
              <a:defRPr/>
            </a:pPr>
            <a:r>
              <a:rPr lang="en-US" dirty="0" smtClean="0"/>
              <a:t>Consumer </a:t>
            </a:r>
            <a:r>
              <a:rPr lang="en-US" sz="2160" b="1" i="0" u="none" strike="noStrike" baseline="0" dirty="0" smtClean="0"/>
              <a:t>Price</a:t>
            </a:r>
            <a:r>
              <a:rPr lang="en-US" baseline="0" dirty="0" smtClean="0"/>
              <a:t> Index Italian Average vs. Venezia </a:t>
            </a:r>
            <a:endParaRPr lang="en-US" dirty="0"/>
          </a:p>
        </c:rich>
      </c:tx>
    </c:title>
    <c:plotArea>
      <c:layout/>
      <c:scatterChart>
        <c:scatterStyle val="lineMarker"/>
        <c:ser>
          <c:idx val="0"/>
          <c:order val="0"/>
          <c:tx>
            <c:strRef>
              <c:f>Sheet1!$A$9</c:f>
              <c:strCache>
                <c:ptCount val="1"/>
                <c:pt idx="0">
                  <c:v>Venezia</c:v>
                </c:pt>
              </c:strCache>
            </c:strRef>
          </c:tx>
          <c:spPr>
            <a:ln>
              <a:solidFill>
                <a:srgbClr val="F6903C"/>
              </a:solidFill>
            </a:ln>
          </c:spPr>
          <c:marker>
            <c:symbol val="square"/>
            <c:size val="7"/>
            <c:spPr>
              <a:solidFill>
                <a:srgbClr val="FF9933"/>
              </a:solidFill>
              <a:ln>
                <a:solidFill>
                  <a:srgbClr val="F6903C"/>
                </a:solidFill>
              </a:ln>
            </c:spPr>
          </c:marker>
          <c:dLbls>
            <c:delete val="1"/>
          </c:dLbls>
          <c:xVal>
            <c:numRef>
              <c:f>Sheet1!$B$7:$J$7</c:f>
              <c:numCache>
                <c:formatCode>General</c:formatCode>
                <c:ptCount val="9"/>
                <c:pt idx="0">
                  <c:v>1999</c:v>
                </c:pt>
                <c:pt idx="1">
                  <c:v>2000</c:v>
                </c:pt>
                <c:pt idx="2">
                  <c:v>2001</c:v>
                </c:pt>
                <c:pt idx="3">
                  <c:v>2002</c:v>
                </c:pt>
                <c:pt idx="4">
                  <c:v>2003</c:v>
                </c:pt>
                <c:pt idx="5">
                  <c:v>2004</c:v>
                </c:pt>
                <c:pt idx="6">
                  <c:v>2005</c:v>
                </c:pt>
                <c:pt idx="7">
                  <c:v>2006</c:v>
                </c:pt>
                <c:pt idx="8">
                  <c:v>2007</c:v>
                </c:pt>
              </c:numCache>
            </c:numRef>
          </c:xVal>
          <c:yVal>
            <c:numRef>
              <c:f>Sheet1!$B$9:$J$9</c:f>
              <c:numCache>
                <c:formatCode>General</c:formatCode>
                <c:ptCount val="9"/>
                <c:pt idx="0">
                  <c:v>101.39166666666669</c:v>
                </c:pt>
                <c:pt idx="1">
                  <c:v>104.50833333333297</c:v>
                </c:pt>
                <c:pt idx="2">
                  <c:v>107.68333333333291</c:v>
                </c:pt>
                <c:pt idx="3">
                  <c:v>111.00833333333298</c:v>
                </c:pt>
                <c:pt idx="4">
                  <c:v>114.05</c:v>
                </c:pt>
                <c:pt idx="5">
                  <c:v>116.07499999999999</c:v>
                </c:pt>
                <c:pt idx="6">
                  <c:v>118.4</c:v>
                </c:pt>
                <c:pt idx="7">
                  <c:v>120.64166666666669</c:v>
                </c:pt>
                <c:pt idx="8">
                  <c:v>122.46666666666682</c:v>
                </c:pt>
              </c:numCache>
            </c:numRef>
          </c:yVal>
        </c:ser>
        <c:ser>
          <c:idx val="1"/>
          <c:order val="1"/>
          <c:tx>
            <c:v>Average</c:v>
          </c:tx>
          <c:dLbls>
            <c:delete val="1"/>
          </c:dLbls>
          <c:xVal>
            <c:numRef>
              <c:f>Sheet1!$B$2:$J$2</c:f>
              <c:numCache>
                <c:formatCode>General</c:formatCode>
                <c:ptCount val="9"/>
                <c:pt idx="0">
                  <c:v>1999</c:v>
                </c:pt>
                <c:pt idx="1">
                  <c:v>2000</c:v>
                </c:pt>
                <c:pt idx="2">
                  <c:v>2001</c:v>
                </c:pt>
                <c:pt idx="3">
                  <c:v>2002</c:v>
                </c:pt>
                <c:pt idx="4">
                  <c:v>2003</c:v>
                </c:pt>
                <c:pt idx="5">
                  <c:v>2004</c:v>
                </c:pt>
                <c:pt idx="6">
                  <c:v>2005</c:v>
                </c:pt>
                <c:pt idx="7">
                  <c:v>2006</c:v>
                </c:pt>
                <c:pt idx="8">
                  <c:v>2007</c:v>
                </c:pt>
              </c:numCache>
            </c:numRef>
          </c:xVal>
          <c:yVal>
            <c:numRef>
              <c:f>Sheet1!$B$22:$J$22</c:f>
              <c:numCache>
                <c:formatCode>0.0\ \ \ \ \ \ </c:formatCode>
                <c:ptCount val="9"/>
                <c:pt idx="0">
                  <c:v>101.12692307692308</c:v>
                </c:pt>
                <c:pt idx="1">
                  <c:v>103.6435897435894</c:v>
                </c:pt>
                <c:pt idx="2">
                  <c:v>106.54102564102631</c:v>
                </c:pt>
                <c:pt idx="3">
                  <c:v>109.24551282051281</c:v>
                </c:pt>
                <c:pt idx="4">
                  <c:v>112.06730769230769</c:v>
                </c:pt>
                <c:pt idx="5">
                  <c:v>114.44743589743588</c:v>
                </c:pt>
                <c:pt idx="6">
                  <c:v>116.67756410256352</c:v>
                </c:pt>
                <c:pt idx="7">
                  <c:v>118.96319444444462</c:v>
                </c:pt>
                <c:pt idx="8">
                  <c:v>121.19236111111076</c:v>
                </c:pt>
              </c:numCache>
            </c:numRef>
          </c:yVal>
        </c:ser>
        <c:dLbls>
          <c:showVal val="1"/>
          <c:showCatName val="1"/>
        </c:dLbls>
        <c:axId val="62817024"/>
        <c:axId val="62818944"/>
      </c:scatterChart>
      <c:valAx>
        <c:axId val="62817024"/>
        <c:scaling>
          <c:orientation val="minMax"/>
        </c:scaling>
        <c:axPos val="b"/>
        <c:title>
          <c:tx>
            <c:rich>
              <a:bodyPr/>
              <a:lstStyle/>
              <a:p>
                <a:pPr>
                  <a:defRPr/>
                </a:pPr>
                <a:r>
                  <a:rPr lang="en-US" dirty="0" smtClean="0"/>
                  <a:t>Year</a:t>
                </a:r>
                <a:endParaRPr lang="en-US" dirty="0"/>
              </a:p>
            </c:rich>
          </c:tx>
        </c:title>
        <c:numFmt formatCode="General" sourceLinked="1"/>
        <c:majorTickMark val="none"/>
        <c:tickLblPos val="nextTo"/>
        <c:txPr>
          <a:bodyPr rot="0" vert="horz"/>
          <a:lstStyle/>
          <a:p>
            <a:pPr>
              <a:defRPr/>
            </a:pPr>
            <a:endParaRPr lang="en-US"/>
          </a:p>
        </c:txPr>
        <c:crossAx val="62818944"/>
        <c:crosses val="autoZero"/>
        <c:crossBetween val="midCat"/>
      </c:valAx>
      <c:valAx>
        <c:axId val="62818944"/>
        <c:scaling>
          <c:orientation val="minMax"/>
          <c:max val="126"/>
          <c:min val="100"/>
        </c:scaling>
        <c:axPos val="l"/>
        <c:majorGridlines/>
        <c:title>
          <c:tx>
            <c:rich>
              <a:bodyPr/>
              <a:lstStyle/>
              <a:p>
                <a:pPr>
                  <a:defRPr/>
                </a:pPr>
                <a:r>
                  <a:rPr lang="en-US" dirty="0" smtClean="0"/>
                  <a:t>Consumer </a:t>
                </a:r>
                <a:r>
                  <a:rPr lang="en-US" sz="1800" b="1" i="0" u="none" strike="noStrike" baseline="0" dirty="0" smtClean="0"/>
                  <a:t>Price</a:t>
                </a:r>
                <a:r>
                  <a:rPr lang="en-US" baseline="0" dirty="0" smtClean="0"/>
                  <a:t> Index</a:t>
                </a:r>
                <a:endParaRPr lang="en-US" dirty="0"/>
              </a:p>
            </c:rich>
          </c:tx>
        </c:title>
        <c:numFmt formatCode="General" sourceLinked="1"/>
        <c:majorTickMark val="none"/>
        <c:tickLblPos val="nextTo"/>
        <c:crossAx val="62817024"/>
        <c:crosses val="autoZero"/>
        <c:crossBetween val="midCat"/>
      </c:valAx>
    </c:plotArea>
    <c:legend>
      <c:legendPos val="r"/>
      <c:layout>
        <c:manualLayout>
          <c:xMode val="edge"/>
          <c:yMode val="edge"/>
          <c:x val="0.61346729947348577"/>
          <c:y val="0.54444730325664958"/>
          <c:w val="0.22823482052475821"/>
          <c:h val="0.1591760132863739"/>
        </c:manualLayout>
      </c:layout>
      <c:overlay val="1"/>
    </c:legend>
    <c:plotVisOnly val="1"/>
    <c:dispBlanksAs val="gap"/>
  </c:chart>
  <c:txPr>
    <a:bodyPr/>
    <a:lstStyle/>
    <a:p>
      <a:pPr>
        <a:defRPr sz="1800"/>
      </a:pPr>
      <a:endParaRPr lang="en-US"/>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002FEF-E7F5-4553-B028-EF4EEDEE93DB}" type="doc">
      <dgm:prSet loTypeId="urn:microsoft.com/office/officeart/2005/8/layout/hProcess9" loCatId="process" qsTypeId="urn:microsoft.com/office/officeart/2005/8/quickstyle/3d1" qsCatId="3D" csTypeId="urn:microsoft.com/office/officeart/2005/8/colors/accent1_1" csCatId="accent1" phldr="1"/>
      <dgm:spPr/>
    </dgm:pt>
    <dgm:pt modelId="{DA720BF8-F5F1-49C4-A427-614E79C7C3A1}">
      <dgm:prSet phldrT="[Text]" custT="1"/>
      <dgm:spPr/>
      <dgm:t>
        <a:bodyPr/>
        <a:lstStyle/>
        <a:p>
          <a:r>
            <a:rPr lang="en-US" sz="3600" dirty="0" smtClean="0"/>
            <a:t>Interviews</a:t>
          </a:r>
          <a:endParaRPr lang="en-US" sz="3600" dirty="0"/>
        </a:p>
      </dgm:t>
    </dgm:pt>
    <dgm:pt modelId="{B89C6909-B5D5-4417-8DF3-1FB0EC93F5DF}" type="parTrans" cxnId="{C76D05C7-F5CC-4605-B0AB-51A2E3FB8BF2}">
      <dgm:prSet/>
      <dgm:spPr/>
      <dgm:t>
        <a:bodyPr/>
        <a:lstStyle/>
        <a:p>
          <a:endParaRPr lang="en-US"/>
        </a:p>
      </dgm:t>
    </dgm:pt>
    <dgm:pt modelId="{E8B47BCE-0C2A-4AF3-9B2C-0536B483570E}" type="sibTrans" cxnId="{C76D05C7-F5CC-4605-B0AB-51A2E3FB8BF2}">
      <dgm:prSet/>
      <dgm:spPr/>
      <dgm:t>
        <a:bodyPr/>
        <a:lstStyle/>
        <a:p>
          <a:endParaRPr lang="en-US"/>
        </a:p>
      </dgm:t>
    </dgm:pt>
    <dgm:pt modelId="{EC1C9BB5-439D-43E8-850F-41E433D794FB}" type="pres">
      <dgm:prSet presAssocID="{0D002FEF-E7F5-4553-B028-EF4EEDEE93DB}" presName="CompostProcess" presStyleCnt="0">
        <dgm:presLayoutVars>
          <dgm:dir/>
          <dgm:resizeHandles val="exact"/>
        </dgm:presLayoutVars>
      </dgm:prSet>
      <dgm:spPr/>
    </dgm:pt>
    <dgm:pt modelId="{35A3AF13-D2E6-4318-8305-1B1C42422545}" type="pres">
      <dgm:prSet presAssocID="{0D002FEF-E7F5-4553-B028-EF4EEDEE93DB}" presName="arrow" presStyleLbl="bgShp" presStyleIdx="0" presStyleCnt="1" custScaleX="117647"/>
      <dgm:spPr/>
    </dgm:pt>
    <dgm:pt modelId="{A5541CFA-E476-46F4-B156-7CA6E0725018}" type="pres">
      <dgm:prSet presAssocID="{0D002FEF-E7F5-4553-B028-EF4EEDEE93DB}" presName="linearProcess" presStyleCnt="0"/>
      <dgm:spPr/>
    </dgm:pt>
    <dgm:pt modelId="{8E0D4A37-B823-4467-BD48-308F643B11AC}" type="pres">
      <dgm:prSet presAssocID="{DA720BF8-F5F1-49C4-A427-614E79C7C3A1}" presName="textNode" presStyleLbl="node1" presStyleIdx="0" presStyleCnt="1" custScaleX="101804" custScaleY="90585" custLinFactNeighborX="-12078" custLinFactNeighborY="-3626">
        <dgm:presLayoutVars>
          <dgm:bulletEnabled val="1"/>
        </dgm:presLayoutVars>
      </dgm:prSet>
      <dgm:spPr/>
      <dgm:t>
        <a:bodyPr/>
        <a:lstStyle/>
        <a:p>
          <a:endParaRPr lang="en-US"/>
        </a:p>
      </dgm:t>
    </dgm:pt>
  </dgm:ptLst>
  <dgm:cxnLst>
    <dgm:cxn modelId="{1C868452-6E90-4D1E-99D6-0B5D107E9065}" type="presOf" srcId="{0D002FEF-E7F5-4553-B028-EF4EEDEE93DB}" destId="{EC1C9BB5-439D-43E8-850F-41E433D794FB}" srcOrd="0" destOrd="0" presId="urn:microsoft.com/office/officeart/2005/8/layout/hProcess9"/>
    <dgm:cxn modelId="{7D7E28FD-FFD0-4098-B5BF-E853DCD1924A}" type="presOf" srcId="{DA720BF8-F5F1-49C4-A427-614E79C7C3A1}" destId="{8E0D4A37-B823-4467-BD48-308F643B11AC}" srcOrd="0" destOrd="0" presId="urn:microsoft.com/office/officeart/2005/8/layout/hProcess9"/>
    <dgm:cxn modelId="{C76D05C7-F5CC-4605-B0AB-51A2E3FB8BF2}" srcId="{0D002FEF-E7F5-4553-B028-EF4EEDEE93DB}" destId="{DA720BF8-F5F1-49C4-A427-614E79C7C3A1}" srcOrd="0" destOrd="0" parTransId="{B89C6909-B5D5-4417-8DF3-1FB0EC93F5DF}" sibTransId="{E8B47BCE-0C2A-4AF3-9B2C-0536B483570E}"/>
    <dgm:cxn modelId="{0C13A03B-5D81-4FBF-BCE4-8EEA93FF6D40}" type="presParOf" srcId="{EC1C9BB5-439D-43E8-850F-41E433D794FB}" destId="{35A3AF13-D2E6-4318-8305-1B1C42422545}" srcOrd="0" destOrd="0" presId="urn:microsoft.com/office/officeart/2005/8/layout/hProcess9"/>
    <dgm:cxn modelId="{243D2616-5066-4EF4-84D7-2EB7FCEF8C1D}" type="presParOf" srcId="{EC1C9BB5-439D-43E8-850F-41E433D794FB}" destId="{A5541CFA-E476-46F4-B156-7CA6E0725018}" srcOrd="1" destOrd="0" presId="urn:microsoft.com/office/officeart/2005/8/layout/hProcess9"/>
    <dgm:cxn modelId="{3703354B-C051-4DF0-83A0-9979D4D57929}" type="presParOf" srcId="{A5541CFA-E476-46F4-B156-7CA6E0725018}" destId="{8E0D4A37-B823-4467-BD48-308F643B11AC}" srcOrd="0" destOrd="0" presId="urn:microsoft.com/office/officeart/2005/8/layout/hProcess9"/>
  </dgm:cxnLst>
  <dgm:bg/>
  <dgm:whole/>
</dgm:dataModel>
</file>

<file path=ppt/diagrams/data2.xml><?xml version="1.0" encoding="utf-8"?>
<dgm:dataModel xmlns:dgm="http://schemas.openxmlformats.org/drawingml/2006/diagram" xmlns:a="http://schemas.openxmlformats.org/drawingml/2006/main">
  <dgm:ptLst>
    <dgm:pt modelId="{0D002FEF-E7F5-4553-B028-EF4EEDEE93DB}" type="doc">
      <dgm:prSet loTypeId="urn:microsoft.com/office/officeart/2005/8/layout/hProcess9" loCatId="process" qsTypeId="urn:microsoft.com/office/officeart/2005/8/quickstyle/3d1" qsCatId="3D" csTypeId="urn:microsoft.com/office/officeart/2005/8/colors/accent2_1" csCatId="accent2" phldr="1"/>
      <dgm:spPr/>
    </dgm:pt>
    <dgm:pt modelId="{DA720BF8-F5F1-49C4-A427-614E79C7C3A1}">
      <dgm:prSet phldrT="[Text]" custT="1"/>
      <dgm:spPr/>
      <dgm:t>
        <a:bodyPr/>
        <a:lstStyle/>
        <a:p>
          <a:r>
            <a:rPr lang="en-US" sz="4000" dirty="0" smtClean="0"/>
            <a:t>Coding</a:t>
          </a:r>
          <a:endParaRPr lang="en-US" sz="4000" dirty="0"/>
        </a:p>
      </dgm:t>
    </dgm:pt>
    <dgm:pt modelId="{B89C6909-B5D5-4417-8DF3-1FB0EC93F5DF}" type="parTrans" cxnId="{C76D05C7-F5CC-4605-B0AB-51A2E3FB8BF2}">
      <dgm:prSet/>
      <dgm:spPr/>
      <dgm:t>
        <a:bodyPr/>
        <a:lstStyle/>
        <a:p>
          <a:endParaRPr lang="en-US"/>
        </a:p>
      </dgm:t>
    </dgm:pt>
    <dgm:pt modelId="{E8B47BCE-0C2A-4AF3-9B2C-0536B483570E}" type="sibTrans" cxnId="{C76D05C7-F5CC-4605-B0AB-51A2E3FB8BF2}">
      <dgm:prSet/>
      <dgm:spPr/>
      <dgm:t>
        <a:bodyPr/>
        <a:lstStyle/>
        <a:p>
          <a:endParaRPr lang="en-US"/>
        </a:p>
      </dgm:t>
    </dgm:pt>
    <dgm:pt modelId="{EC1C9BB5-439D-43E8-850F-41E433D794FB}" type="pres">
      <dgm:prSet presAssocID="{0D002FEF-E7F5-4553-B028-EF4EEDEE93DB}" presName="CompostProcess" presStyleCnt="0">
        <dgm:presLayoutVars>
          <dgm:dir/>
          <dgm:resizeHandles val="exact"/>
        </dgm:presLayoutVars>
      </dgm:prSet>
      <dgm:spPr/>
    </dgm:pt>
    <dgm:pt modelId="{35A3AF13-D2E6-4318-8305-1B1C42422545}" type="pres">
      <dgm:prSet presAssocID="{0D002FEF-E7F5-4553-B028-EF4EEDEE93DB}" presName="arrow" presStyleLbl="bgShp" presStyleIdx="0" presStyleCnt="1" custLinFactNeighborX="66957"/>
      <dgm:spPr/>
    </dgm:pt>
    <dgm:pt modelId="{A5541CFA-E476-46F4-B156-7CA6E0725018}" type="pres">
      <dgm:prSet presAssocID="{0D002FEF-E7F5-4553-B028-EF4EEDEE93DB}" presName="linearProcess" presStyleCnt="0"/>
      <dgm:spPr/>
    </dgm:pt>
    <dgm:pt modelId="{8E0D4A37-B823-4467-BD48-308F643B11AC}" type="pres">
      <dgm:prSet presAssocID="{DA720BF8-F5F1-49C4-A427-614E79C7C3A1}" presName="textNode" presStyleLbl="node1" presStyleIdx="0" presStyleCnt="1" custScaleX="135579" custScaleY="89062" custLinFactNeighborX="2447" custLinFactNeighborY="-211">
        <dgm:presLayoutVars>
          <dgm:bulletEnabled val="1"/>
        </dgm:presLayoutVars>
      </dgm:prSet>
      <dgm:spPr/>
      <dgm:t>
        <a:bodyPr/>
        <a:lstStyle/>
        <a:p>
          <a:endParaRPr lang="en-US"/>
        </a:p>
      </dgm:t>
    </dgm:pt>
  </dgm:ptLst>
  <dgm:cxnLst>
    <dgm:cxn modelId="{36E3E0B4-0725-4FD9-9E47-49C5D8A7B429}" type="presOf" srcId="{DA720BF8-F5F1-49C4-A427-614E79C7C3A1}" destId="{8E0D4A37-B823-4467-BD48-308F643B11AC}" srcOrd="0" destOrd="0" presId="urn:microsoft.com/office/officeart/2005/8/layout/hProcess9"/>
    <dgm:cxn modelId="{C8A137B3-A696-4F72-B0A0-C8E82914E327}" type="presOf" srcId="{0D002FEF-E7F5-4553-B028-EF4EEDEE93DB}" destId="{EC1C9BB5-439D-43E8-850F-41E433D794FB}" srcOrd="0" destOrd="0" presId="urn:microsoft.com/office/officeart/2005/8/layout/hProcess9"/>
    <dgm:cxn modelId="{C76D05C7-F5CC-4605-B0AB-51A2E3FB8BF2}" srcId="{0D002FEF-E7F5-4553-B028-EF4EEDEE93DB}" destId="{DA720BF8-F5F1-49C4-A427-614E79C7C3A1}" srcOrd="0" destOrd="0" parTransId="{B89C6909-B5D5-4417-8DF3-1FB0EC93F5DF}" sibTransId="{E8B47BCE-0C2A-4AF3-9B2C-0536B483570E}"/>
    <dgm:cxn modelId="{AC309205-0FCE-4FEB-A69E-030A7AEE2CA8}" type="presParOf" srcId="{EC1C9BB5-439D-43E8-850F-41E433D794FB}" destId="{35A3AF13-D2E6-4318-8305-1B1C42422545}" srcOrd="0" destOrd="0" presId="urn:microsoft.com/office/officeart/2005/8/layout/hProcess9"/>
    <dgm:cxn modelId="{188174DA-F1A7-4EA0-B61C-42626BEFDDB0}" type="presParOf" srcId="{EC1C9BB5-439D-43E8-850F-41E433D794FB}" destId="{A5541CFA-E476-46F4-B156-7CA6E0725018}" srcOrd="1" destOrd="0" presId="urn:microsoft.com/office/officeart/2005/8/layout/hProcess9"/>
    <dgm:cxn modelId="{EF7D32A2-D030-4ABA-B7C8-E3EFFE786B49}" type="presParOf" srcId="{A5541CFA-E476-46F4-B156-7CA6E0725018}" destId="{8E0D4A37-B823-4467-BD48-308F643B11AC}" srcOrd="0" destOrd="0" presId="urn:microsoft.com/office/officeart/2005/8/layout/hProcess9"/>
  </dgm:cxnLst>
  <dgm:bg/>
  <dgm:whole/>
</dgm:dataModel>
</file>

<file path=ppt/diagrams/data3.xml><?xml version="1.0" encoding="utf-8"?>
<dgm:dataModel xmlns:dgm="http://schemas.openxmlformats.org/drawingml/2006/diagram" xmlns:a="http://schemas.openxmlformats.org/drawingml/2006/main">
  <dgm:ptLst>
    <dgm:pt modelId="{0D002FEF-E7F5-4553-B028-EF4EEDEE93DB}" type="doc">
      <dgm:prSet loTypeId="urn:microsoft.com/office/officeart/2005/8/layout/hProcess9" loCatId="process" qsTypeId="urn:microsoft.com/office/officeart/2005/8/quickstyle/3d1" qsCatId="3D" csTypeId="urn:microsoft.com/office/officeart/2005/8/colors/accent3_1" csCatId="accent3" phldr="1"/>
      <dgm:spPr/>
    </dgm:pt>
    <dgm:pt modelId="{DA720BF8-F5F1-49C4-A427-614E79C7C3A1}">
      <dgm:prSet phldrT="[Text]" custT="1"/>
      <dgm:spPr/>
      <dgm:t>
        <a:bodyPr/>
        <a:lstStyle/>
        <a:p>
          <a:r>
            <a:rPr lang="en-US" sz="4000" dirty="0" smtClean="0"/>
            <a:t>Word Cloud</a:t>
          </a:r>
          <a:endParaRPr lang="en-US" sz="4000" dirty="0"/>
        </a:p>
      </dgm:t>
    </dgm:pt>
    <dgm:pt modelId="{B89C6909-B5D5-4417-8DF3-1FB0EC93F5DF}" type="parTrans" cxnId="{C76D05C7-F5CC-4605-B0AB-51A2E3FB8BF2}">
      <dgm:prSet/>
      <dgm:spPr/>
      <dgm:t>
        <a:bodyPr/>
        <a:lstStyle/>
        <a:p>
          <a:endParaRPr lang="en-US"/>
        </a:p>
      </dgm:t>
    </dgm:pt>
    <dgm:pt modelId="{E8B47BCE-0C2A-4AF3-9B2C-0536B483570E}" type="sibTrans" cxnId="{C76D05C7-F5CC-4605-B0AB-51A2E3FB8BF2}">
      <dgm:prSet/>
      <dgm:spPr/>
      <dgm:t>
        <a:bodyPr/>
        <a:lstStyle/>
        <a:p>
          <a:endParaRPr lang="en-US"/>
        </a:p>
      </dgm:t>
    </dgm:pt>
    <dgm:pt modelId="{EC1C9BB5-439D-43E8-850F-41E433D794FB}" type="pres">
      <dgm:prSet presAssocID="{0D002FEF-E7F5-4553-B028-EF4EEDEE93DB}" presName="CompostProcess" presStyleCnt="0">
        <dgm:presLayoutVars>
          <dgm:dir/>
          <dgm:resizeHandles val="exact"/>
        </dgm:presLayoutVars>
      </dgm:prSet>
      <dgm:spPr/>
    </dgm:pt>
    <dgm:pt modelId="{35A3AF13-D2E6-4318-8305-1B1C42422545}" type="pres">
      <dgm:prSet presAssocID="{0D002FEF-E7F5-4553-B028-EF4EEDEE93DB}" presName="arrow" presStyleLbl="bgShp" presStyleIdx="0" presStyleCnt="1" custScaleX="117647" custLinFactNeighborX="-605"/>
      <dgm:spPr/>
    </dgm:pt>
    <dgm:pt modelId="{A5541CFA-E476-46F4-B156-7CA6E0725018}" type="pres">
      <dgm:prSet presAssocID="{0D002FEF-E7F5-4553-B028-EF4EEDEE93DB}" presName="linearProcess" presStyleCnt="0"/>
      <dgm:spPr/>
    </dgm:pt>
    <dgm:pt modelId="{8E0D4A37-B823-4467-BD48-308F643B11AC}" type="pres">
      <dgm:prSet presAssocID="{DA720BF8-F5F1-49C4-A427-614E79C7C3A1}" presName="textNode" presStyleLbl="node1" presStyleIdx="0" presStyleCnt="1" custScaleX="166119" custScaleY="91279" custLinFactX="-83689" custLinFactNeighborX="-100000" custLinFactNeighborY="-5233">
        <dgm:presLayoutVars>
          <dgm:bulletEnabled val="1"/>
        </dgm:presLayoutVars>
      </dgm:prSet>
      <dgm:spPr/>
      <dgm:t>
        <a:bodyPr/>
        <a:lstStyle/>
        <a:p>
          <a:endParaRPr lang="en-US"/>
        </a:p>
      </dgm:t>
    </dgm:pt>
  </dgm:ptLst>
  <dgm:cxnLst>
    <dgm:cxn modelId="{3A4A1BEB-99BF-42DC-97B1-B1FC8F4E31F1}" type="presOf" srcId="{DA720BF8-F5F1-49C4-A427-614E79C7C3A1}" destId="{8E0D4A37-B823-4467-BD48-308F643B11AC}" srcOrd="0" destOrd="0" presId="urn:microsoft.com/office/officeart/2005/8/layout/hProcess9"/>
    <dgm:cxn modelId="{4686BDE8-54B5-4E48-A0B4-5416ECA9AE17}" type="presOf" srcId="{0D002FEF-E7F5-4553-B028-EF4EEDEE93DB}" destId="{EC1C9BB5-439D-43E8-850F-41E433D794FB}" srcOrd="0" destOrd="0" presId="urn:microsoft.com/office/officeart/2005/8/layout/hProcess9"/>
    <dgm:cxn modelId="{C76D05C7-F5CC-4605-B0AB-51A2E3FB8BF2}" srcId="{0D002FEF-E7F5-4553-B028-EF4EEDEE93DB}" destId="{DA720BF8-F5F1-49C4-A427-614E79C7C3A1}" srcOrd="0" destOrd="0" parTransId="{B89C6909-B5D5-4417-8DF3-1FB0EC93F5DF}" sibTransId="{E8B47BCE-0C2A-4AF3-9B2C-0536B483570E}"/>
    <dgm:cxn modelId="{B1B9717D-12AE-4376-A236-F42517CC690D}" type="presParOf" srcId="{EC1C9BB5-439D-43E8-850F-41E433D794FB}" destId="{35A3AF13-D2E6-4318-8305-1B1C42422545}" srcOrd="0" destOrd="0" presId="urn:microsoft.com/office/officeart/2005/8/layout/hProcess9"/>
    <dgm:cxn modelId="{975575F2-0736-411B-BB1A-7B0DB958D8B0}" type="presParOf" srcId="{EC1C9BB5-439D-43E8-850F-41E433D794FB}" destId="{A5541CFA-E476-46F4-B156-7CA6E0725018}" srcOrd="1" destOrd="0" presId="urn:microsoft.com/office/officeart/2005/8/layout/hProcess9"/>
    <dgm:cxn modelId="{2DE8D26F-5E32-44A0-BF8C-4D264CC1F13A}" type="presParOf" srcId="{A5541CFA-E476-46F4-B156-7CA6E0725018}" destId="{8E0D4A37-B823-4467-BD48-308F643B11AC}" srcOrd="0" destOrd="0" presId="urn:microsoft.com/office/officeart/2005/8/layout/hProcess9"/>
  </dgm:cxnLst>
  <dgm:bg/>
  <dgm:whole/>
</dgm:dataModel>
</file>

<file path=ppt/diagrams/data4.xml><?xml version="1.0" encoding="utf-8"?>
<dgm:dataModel xmlns:dgm="http://schemas.openxmlformats.org/drawingml/2006/diagram" xmlns:a="http://schemas.openxmlformats.org/drawingml/2006/main">
  <dgm:ptLst>
    <dgm:pt modelId="{72964BB1-3E9B-42A9-B9DA-2F107450BC17}" type="doc">
      <dgm:prSet loTypeId="urn:microsoft.com/office/officeart/2005/8/layout/hierarchy3" loCatId="hierarchy" qsTypeId="urn:microsoft.com/office/officeart/2005/8/quickstyle/3d2" qsCatId="3D" csTypeId="urn:microsoft.com/office/officeart/2005/8/colors/accent4_4" csCatId="accent4" phldr="1"/>
      <dgm:spPr/>
      <dgm:t>
        <a:bodyPr/>
        <a:lstStyle/>
        <a:p>
          <a:endParaRPr lang="en-US"/>
        </a:p>
      </dgm:t>
    </dgm:pt>
    <dgm:pt modelId="{DFE5A78F-D2A8-4DEE-9466-228EA4137B1F}">
      <dgm:prSet phldrT="[Text]"/>
      <dgm:spPr>
        <a:solidFill>
          <a:srgbClr val="00B050"/>
        </a:solidFill>
      </dgm:spPr>
      <dgm:t>
        <a:bodyPr/>
        <a:lstStyle/>
        <a:p>
          <a:r>
            <a:rPr lang="en-US" dirty="0" smtClean="0"/>
            <a:t>Pro</a:t>
          </a:r>
          <a:endParaRPr lang="en-US" dirty="0"/>
        </a:p>
      </dgm:t>
    </dgm:pt>
    <dgm:pt modelId="{9E675FC7-CD69-495F-84D9-45F7C15DBF14}" type="parTrans" cxnId="{F12FD6EC-21D5-41F5-B164-6D813C3FF98C}">
      <dgm:prSet/>
      <dgm:spPr/>
      <dgm:t>
        <a:bodyPr/>
        <a:lstStyle/>
        <a:p>
          <a:endParaRPr lang="en-US"/>
        </a:p>
      </dgm:t>
    </dgm:pt>
    <dgm:pt modelId="{C570F5F2-3B3B-48FC-B4C4-419AAD352A0A}" type="sibTrans" cxnId="{F12FD6EC-21D5-41F5-B164-6D813C3FF98C}">
      <dgm:prSet/>
      <dgm:spPr/>
      <dgm:t>
        <a:bodyPr/>
        <a:lstStyle/>
        <a:p>
          <a:endParaRPr lang="en-US"/>
        </a:p>
      </dgm:t>
    </dgm:pt>
    <dgm:pt modelId="{DC9D9C70-73DE-4B80-8747-A3F12B9C90ED}">
      <dgm:prSet phldrT="[Text]" custT="1"/>
      <dgm:spPr>
        <a:solidFill>
          <a:srgbClr val="00B050">
            <a:alpha val="90000"/>
          </a:srgbClr>
        </a:solidFill>
      </dgm:spPr>
      <dgm:t>
        <a:bodyPr/>
        <a:lstStyle/>
        <a:p>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Community Life  41%</a:t>
          </a:r>
          <a:endParaRPr lang="en-US"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E8AB54E-710D-4226-8F71-F31EF80D2BFC}" type="parTrans" cxnId="{0B4FE97A-B3F7-4B77-85AF-91631F9947E5}">
      <dgm:prSet/>
      <dgm:spPr/>
      <dgm:t>
        <a:bodyPr/>
        <a:lstStyle/>
        <a:p>
          <a:endParaRPr lang="en-US"/>
        </a:p>
      </dgm:t>
    </dgm:pt>
    <dgm:pt modelId="{5BB51687-B9FB-43FE-90E5-FF996D15B861}" type="sibTrans" cxnId="{0B4FE97A-B3F7-4B77-85AF-91631F9947E5}">
      <dgm:prSet/>
      <dgm:spPr/>
      <dgm:t>
        <a:bodyPr/>
        <a:lstStyle/>
        <a:p>
          <a:endParaRPr lang="en-US"/>
        </a:p>
      </dgm:t>
    </dgm:pt>
    <dgm:pt modelId="{06A72917-A902-4663-A390-BC6FB5B80BFB}">
      <dgm:prSet phldrT="[Text]"/>
      <dgm:spPr>
        <a:solidFill>
          <a:srgbClr val="FF0000"/>
        </a:solidFill>
      </dgm:spPr>
      <dgm:t>
        <a:bodyPr/>
        <a:lstStyle/>
        <a:p>
          <a:r>
            <a:rPr lang="en-US" dirty="0" err="1" smtClean="0"/>
            <a:t>Contro</a:t>
          </a:r>
          <a:endParaRPr lang="en-US" dirty="0"/>
        </a:p>
      </dgm:t>
    </dgm:pt>
    <dgm:pt modelId="{A07F9E18-A845-4D49-964A-71180A00F926}" type="parTrans" cxnId="{5E030DEC-3A70-411F-BD42-12D252B26E87}">
      <dgm:prSet/>
      <dgm:spPr/>
      <dgm:t>
        <a:bodyPr/>
        <a:lstStyle/>
        <a:p>
          <a:endParaRPr lang="en-US"/>
        </a:p>
      </dgm:t>
    </dgm:pt>
    <dgm:pt modelId="{BF1DDD07-2D85-4F08-94F9-6AC761C98684}" type="sibTrans" cxnId="{5E030DEC-3A70-411F-BD42-12D252B26E87}">
      <dgm:prSet/>
      <dgm:spPr/>
      <dgm:t>
        <a:bodyPr/>
        <a:lstStyle/>
        <a:p>
          <a:endParaRPr lang="en-US"/>
        </a:p>
      </dgm:t>
    </dgm:pt>
    <dgm:pt modelId="{F3A9356E-68F1-47A4-BC46-11E6E1C11E50}">
      <dgm:prSet phldrT="[Text]" custT="1"/>
      <dgm:spPr>
        <a:solidFill>
          <a:srgbClr val="FF0000">
            <a:alpha val="90000"/>
          </a:srgbClr>
        </a:solidFill>
      </dgm:spPr>
      <dgm:t>
        <a:bodyPr/>
        <a:lstStyle/>
        <a:p>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Cost of Living and Housing  43%</a:t>
          </a:r>
          <a:endParaRPr lang="en-US"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8729DCB-D46C-424A-A617-0E927DEB389C}" type="parTrans" cxnId="{34F1B6CE-C836-4593-8E26-0AAA16CF26DB}">
      <dgm:prSet/>
      <dgm:spPr/>
      <dgm:t>
        <a:bodyPr/>
        <a:lstStyle/>
        <a:p>
          <a:endParaRPr lang="en-US"/>
        </a:p>
      </dgm:t>
    </dgm:pt>
    <dgm:pt modelId="{59A21827-B8A4-4252-B5CC-E066FD4D4EEF}" type="sibTrans" cxnId="{34F1B6CE-C836-4593-8E26-0AAA16CF26DB}">
      <dgm:prSet/>
      <dgm:spPr/>
      <dgm:t>
        <a:bodyPr/>
        <a:lstStyle/>
        <a:p>
          <a:endParaRPr lang="en-US"/>
        </a:p>
      </dgm:t>
    </dgm:pt>
    <dgm:pt modelId="{F1975496-399E-4677-BB80-DE9D0770AE04}">
      <dgm:prSet custT="1"/>
      <dgm:spPr>
        <a:solidFill>
          <a:srgbClr val="FF0000">
            <a:alpha val="90000"/>
          </a:srgbClr>
        </a:solidFill>
      </dgm:spPr>
      <dgm:t>
        <a:bodyPr/>
        <a:lstStyle/>
        <a:p>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Lack of Shop Variety 13%</a:t>
          </a:r>
        </a:p>
      </dgm:t>
    </dgm:pt>
    <dgm:pt modelId="{2FD3FC6F-A332-4ED8-BE64-0813D783D6E3}" type="parTrans" cxnId="{A2DE2D88-183A-4B80-A743-6EC8E28EB08C}">
      <dgm:prSet/>
      <dgm:spPr/>
      <dgm:t>
        <a:bodyPr/>
        <a:lstStyle/>
        <a:p>
          <a:endParaRPr lang="en-US"/>
        </a:p>
      </dgm:t>
    </dgm:pt>
    <dgm:pt modelId="{E4D43815-2719-4E4A-9180-4914DAB06559}" type="sibTrans" cxnId="{A2DE2D88-183A-4B80-A743-6EC8E28EB08C}">
      <dgm:prSet/>
      <dgm:spPr/>
      <dgm:t>
        <a:bodyPr/>
        <a:lstStyle/>
        <a:p>
          <a:endParaRPr lang="en-US"/>
        </a:p>
      </dgm:t>
    </dgm:pt>
    <dgm:pt modelId="{4CC9EA47-C842-4725-9AA6-3054ED87C1D0}">
      <dgm:prSet custT="1"/>
      <dgm:spPr>
        <a:solidFill>
          <a:srgbClr val="FF0000">
            <a:alpha val="90000"/>
          </a:srgbClr>
        </a:solidFill>
      </dgm:spPr>
      <dgm:t>
        <a:bodyPr/>
        <a:lstStyle/>
        <a:p>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Tourism 13%</a:t>
          </a:r>
          <a:endParaRPr lang="en-US"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9A577C2-F0BA-422F-B203-0DCBF888FFC5}" type="parTrans" cxnId="{D279D525-0A84-41E2-BDD0-6DF723CC0157}">
      <dgm:prSet/>
      <dgm:spPr/>
      <dgm:t>
        <a:bodyPr/>
        <a:lstStyle/>
        <a:p>
          <a:endParaRPr lang="en-US"/>
        </a:p>
      </dgm:t>
    </dgm:pt>
    <dgm:pt modelId="{CB742545-4B8E-4D9B-9E24-EE5DC901796F}" type="sibTrans" cxnId="{D279D525-0A84-41E2-BDD0-6DF723CC0157}">
      <dgm:prSet/>
      <dgm:spPr/>
      <dgm:t>
        <a:bodyPr/>
        <a:lstStyle/>
        <a:p>
          <a:endParaRPr lang="en-US"/>
        </a:p>
      </dgm:t>
    </dgm:pt>
    <dgm:pt modelId="{DE821D21-0E60-427B-96EE-1C65D02EFB81}">
      <dgm:prSet custT="1"/>
      <dgm:spPr>
        <a:solidFill>
          <a:srgbClr val="00B050">
            <a:alpha val="90000"/>
          </a:srgbClr>
        </a:solidFill>
      </dgm:spPr>
      <dgm:t>
        <a:bodyPr/>
        <a:lstStyle/>
        <a:p>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Pace of Life  15%</a:t>
          </a:r>
        </a:p>
      </dgm:t>
    </dgm:pt>
    <dgm:pt modelId="{AA3C1D4A-4C8B-4E58-ADE7-28BFA2AFC684}" type="parTrans" cxnId="{A89B2886-0DE8-4C52-B489-666A7455FE9A}">
      <dgm:prSet/>
      <dgm:spPr/>
      <dgm:t>
        <a:bodyPr/>
        <a:lstStyle/>
        <a:p>
          <a:endParaRPr lang="en-US"/>
        </a:p>
      </dgm:t>
    </dgm:pt>
    <dgm:pt modelId="{364E8DAC-A1A4-4664-B848-613E2176531E}" type="sibTrans" cxnId="{A89B2886-0DE8-4C52-B489-666A7455FE9A}">
      <dgm:prSet/>
      <dgm:spPr/>
      <dgm:t>
        <a:bodyPr/>
        <a:lstStyle/>
        <a:p>
          <a:endParaRPr lang="en-US"/>
        </a:p>
      </dgm:t>
    </dgm:pt>
    <dgm:pt modelId="{15E68443-2B5D-4E4C-AC82-55CA93A3EA2E}">
      <dgm:prSet custT="1"/>
      <dgm:spPr>
        <a:solidFill>
          <a:srgbClr val="00B050">
            <a:alpha val="90000"/>
          </a:srgbClr>
        </a:solidFill>
      </dgm:spPr>
      <dgm:t>
        <a:bodyPr/>
        <a:lstStyle/>
        <a:p>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Culture  10%</a:t>
          </a:r>
          <a:endParaRPr lang="en-US"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9497154E-1380-4D6B-A6F7-F7F59C14DD34}" type="parTrans" cxnId="{0763D72E-8AF8-4A95-B4DB-3083D54D366B}">
      <dgm:prSet/>
      <dgm:spPr/>
      <dgm:t>
        <a:bodyPr/>
        <a:lstStyle/>
        <a:p>
          <a:endParaRPr lang="en-US"/>
        </a:p>
      </dgm:t>
    </dgm:pt>
    <dgm:pt modelId="{5EDE7B8C-2351-4C42-BD09-BB71364322D6}" type="sibTrans" cxnId="{0763D72E-8AF8-4A95-B4DB-3083D54D366B}">
      <dgm:prSet/>
      <dgm:spPr/>
      <dgm:t>
        <a:bodyPr/>
        <a:lstStyle/>
        <a:p>
          <a:endParaRPr lang="en-US"/>
        </a:p>
      </dgm:t>
    </dgm:pt>
    <dgm:pt modelId="{6EAE1477-525D-4608-89C5-89675B8375B0}" type="pres">
      <dgm:prSet presAssocID="{72964BB1-3E9B-42A9-B9DA-2F107450BC17}" presName="diagram" presStyleCnt="0">
        <dgm:presLayoutVars>
          <dgm:chPref val="1"/>
          <dgm:dir/>
          <dgm:animOne val="branch"/>
          <dgm:animLvl val="lvl"/>
          <dgm:resizeHandles/>
        </dgm:presLayoutVars>
      </dgm:prSet>
      <dgm:spPr/>
      <dgm:t>
        <a:bodyPr/>
        <a:lstStyle/>
        <a:p>
          <a:endParaRPr lang="en-US"/>
        </a:p>
      </dgm:t>
    </dgm:pt>
    <dgm:pt modelId="{8E27632D-8D5E-40B5-A80E-CC422905631F}" type="pres">
      <dgm:prSet presAssocID="{DFE5A78F-D2A8-4DEE-9466-228EA4137B1F}" presName="root" presStyleCnt="0"/>
      <dgm:spPr/>
    </dgm:pt>
    <dgm:pt modelId="{4DC4DF1E-5CEA-4CA4-B627-2D58809C16E7}" type="pres">
      <dgm:prSet presAssocID="{DFE5A78F-D2A8-4DEE-9466-228EA4137B1F}" presName="rootComposite" presStyleCnt="0"/>
      <dgm:spPr/>
    </dgm:pt>
    <dgm:pt modelId="{DFC40BF0-4AF7-4B60-B558-B25933627996}" type="pres">
      <dgm:prSet presAssocID="{DFE5A78F-D2A8-4DEE-9466-228EA4137B1F}" presName="rootText" presStyleLbl="node1" presStyleIdx="0" presStyleCnt="2"/>
      <dgm:spPr/>
      <dgm:t>
        <a:bodyPr/>
        <a:lstStyle/>
        <a:p>
          <a:endParaRPr lang="en-US"/>
        </a:p>
      </dgm:t>
    </dgm:pt>
    <dgm:pt modelId="{CB2C17D0-D158-47CD-8256-36CC3E9C05EB}" type="pres">
      <dgm:prSet presAssocID="{DFE5A78F-D2A8-4DEE-9466-228EA4137B1F}" presName="rootConnector" presStyleLbl="node1" presStyleIdx="0" presStyleCnt="2"/>
      <dgm:spPr/>
      <dgm:t>
        <a:bodyPr/>
        <a:lstStyle/>
        <a:p>
          <a:endParaRPr lang="en-US"/>
        </a:p>
      </dgm:t>
    </dgm:pt>
    <dgm:pt modelId="{5AFFB954-DDFD-4B1D-A5D5-41EC0C492AF0}" type="pres">
      <dgm:prSet presAssocID="{DFE5A78F-D2A8-4DEE-9466-228EA4137B1F}" presName="childShape" presStyleCnt="0"/>
      <dgm:spPr/>
    </dgm:pt>
    <dgm:pt modelId="{A9A45344-B161-46AE-820A-6EC6976FA873}" type="pres">
      <dgm:prSet presAssocID="{DE8AB54E-710D-4226-8F71-F31EF80D2BFC}" presName="Name13" presStyleLbl="parChTrans1D2" presStyleIdx="0" presStyleCnt="6"/>
      <dgm:spPr/>
      <dgm:t>
        <a:bodyPr/>
        <a:lstStyle/>
        <a:p>
          <a:endParaRPr lang="en-US"/>
        </a:p>
      </dgm:t>
    </dgm:pt>
    <dgm:pt modelId="{90DA4ACA-C380-4A53-B36A-42E1EB8387DA}" type="pres">
      <dgm:prSet presAssocID="{DC9D9C70-73DE-4B80-8747-A3F12B9C90ED}" presName="childText" presStyleLbl="bgAcc1" presStyleIdx="0" presStyleCnt="6" custScaleX="150453">
        <dgm:presLayoutVars>
          <dgm:bulletEnabled val="1"/>
        </dgm:presLayoutVars>
      </dgm:prSet>
      <dgm:spPr/>
      <dgm:t>
        <a:bodyPr/>
        <a:lstStyle/>
        <a:p>
          <a:endParaRPr lang="en-US"/>
        </a:p>
      </dgm:t>
    </dgm:pt>
    <dgm:pt modelId="{C782FA02-5363-413B-A7E4-33741E41759D}" type="pres">
      <dgm:prSet presAssocID="{AA3C1D4A-4C8B-4E58-ADE7-28BFA2AFC684}" presName="Name13" presStyleLbl="parChTrans1D2" presStyleIdx="1" presStyleCnt="6"/>
      <dgm:spPr/>
      <dgm:t>
        <a:bodyPr/>
        <a:lstStyle/>
        <a:p>
          <a:endParaRPr lang="en-US"/>
        </a:p>
      </dgm:t>
    </dgm:pt>
    <dgm:pt modelId="{91522C62-3787-495F-86D8-EE4F31148C45}" type="pres">
      <dgm:prSet presAssocID="{DE821D21-0E60-427B-96EE-1C65D02EFB81}" presName="childText" presStyleLbl="bgAcc1" presStyleIdx="1" presStyleCnt="6" custScaleX="104537">
        <dgm:presLayoutVars>
          <dgm:bulletEnabled val="1"/>
        </dgm:presLayoutVars>
      </dgm:prSet>
      <dgm:spPr/>
      <dgm:t>
        <a:bodyPr/>
        <a:lstStyle/>
        <a:p>
          <a:endParaRPr lang="en-US"/>
        </a:p>
      </dgm:t>
    </dgm:pt>
    <dgm:pt modelId="{9616DDED-1157-44DD-8A67-4419011FD838}" type="pres">
      <dgm:prSet presAssocID="{9497154E-1380-4D6B-A6F7-F7F59C14DD34}" presName="Name13" presStyleLbl="parChTrans1D2" presStyleIdx="2" presStyleCnt="6"/>
      <dgm:spPr/>
      <dgm:t>
        <a:bodyPr/>
        <a:lstStyle/>
        <a:p>
          <a:endParaRPr lang="en-US"/>
        </a:p>
      </dgm:t>
    </dgm:pt>
    <dgm:pt modelId="{DAE43999-FB41-4B2F-9755-CDC1C091795A}" type="pres">
      <dgm:prSet presAssocID="{15E68443-2B5D-4E4C-AC82-55CA93A3EA2E}" presName="childText" presStyleLbl="bgAcc1" presStyleIdx="2" presStyleCnt="6" custScaleX="100001" custLinFactNeighborY="-3677">
        <dgm:presLayoutVars>
          <dgm:bulletEnabled val="1"/>
        </dgm:presLayoutVars>
      </dgm:prSet>
      <dgm:spPr/>
      <dgm:t>
        <a:bodyPr/>
        <a:lstStyle/>
        <a:p>
          <a:endParaRPr lang="en-US"/>
        </a:p>
      </dgm:t>
    </dgm:pt>
    <dgm:pt modelId="{0DB1F0EB-E579-4E65-821F-D60B3577077B}" type="pres">
      <dgm:prSet presAssocID="{06A72917-A902-4663-A390-BC6FB5B80BFB}" presName="root" presStyleCnt="0"/>
      <dgm:spPr/>
    </dgm:pt>
    <dgm:pt modelId="{3103733D-7208-4626-B590-3E0E569F3BAB}" type="pres">
      <dgm:prSet presAssocID="{06A72917-A902-4663-A390-BC6FB5B80BFB}" presName="rootComposite" presStyleCnt="0"/>
      <dgm:spPr/>
    </dgm:pt>
    <dgm:pt modelId="{D6587DF8-465C-477E-BD8B-7E829961DD75}" type="pres">
      <dgm:prSet presAssocID="{06A72917-A902-4663-A390-BC6FB5B80BFB}" presName="rootText" presStyleLbl="node1" presStyleIdx="1" presStyleCnt="2"/>
      <dgm:spPr/>
      <dgm:t>
        <a:bodyPr/>
        <a:lstStyle/>
        <a:p>
          <a:endParaRPr lang="en-US"/>
        </a:p>
      </dgm:t>
    </dgm:pt>
    <dgm:pt modelId="{141DD226-2E93-4542-9E7A-89153D519092}" type="pres">
      <dgm:prSet presAssocID="{06A72917-A902-4663-A390-BC6FB5B80BFB}" presName="rootConnector" presStyleLbl="node1" presStyleIdx="1" presStyleCnt="2"/>
      <dgm:spPr/>
      <dgm:t>
        <a:bodyPr/>
        <a:lstStyle/>
        <a:p>
          <a:endParaRPr lang="en-US"/>
        </a:p>
      </dgm:t>
    </dgm:pt>
    <dgm:pt modelId="{4DA90515-71F8-41CD-ACE5-30706550FD0F}" type="pres">
      <dgm:prSet presAssocID="{06A72917-A902-4663-A390-BC6FB5B80BFB}" presName="childShape" presStyleCnt="0"/>
      <dgm:spPr/>
    </dgm:pt>
    <dgm:pt modelId="{6A386C35-B8F2-4D0D-BE33-4C236414D094}" type="pres">
      <dgm:prSet presAssocID="{28729DCB-D46C-424A-A617-0E927DEB389C}" presName="Name13" presStyleLbl="parChTrans1D2" presStyleIdx="3" presStyleCnt="6"/>
      <dgm:spPr/>
      <dgm:t>
        <a:bodyPr/>
        <a:lstStyle/>
        <a:p>
          <a:endParaRPr lang="en-US"/>
        </a:p>
      </dgm:t>
    </dgm:pt>
    <dgm:pt modelId="{4152EACD-2D1F-47AC-9F26-B3C447553944}" type="pres">
      <dgm:prSet presAssocID="{F3A9356E-68F1-47A4-BC46-11E6E1C11E50}" presName="childText" presStyleLbl="bgAcc1" presStyleIdx="3" presStyleCnt="6" custScaleX="228243">
        <dgm:presLayoutVars>
          <dgm:bulletEnabled val="1"/>
        </dgm:presLayoutVars>
      </dgm:prSet>
      <dgm:spPr/>
      <dgm:t>
        <a:bodyPr/>
        <a:lstStyle/>
        <a:p>
          <a:endParaRPr lang="en-US"/>
        </a:p>
      </dgm:t>
    </dgm:pt>
    <dgm:pt modelId="{678B74CA-6FC2-42DB-A433-8EE17C288315}" type="pres">
      <dgm:prSet presAssocID="{2FD3FC6F-A332-4ED8-BE64-0813D783D6E3}" presName="Name13" presStyleLbl="parChTrans1D2" presStyleIdx="4" presStyleCnt="6"/>
      <dgm:spPr/>
      <dgm:t>
        <a:bodyPr/>
        <a:lstStyle/>
        <a:p>
          <a:endParaRPr lang="en-US"/>
        </a:p>
      </dgm:t>
    </dgm:pt>
    <dgm:pt modelId="{B183E0A0-46E7-4F61-8747-CD3FFD10A1A4}" type="pres">
      <dgm:prSet presAssocID="{F1975496-399E-4677-BB80-DE9D0770AE04}" presName="childText" presStyleLbl="bgAcc1" presStyleIdx="4" presStyleCnt="6" custScaleX="186794">
        <dgm:presLayoutVars>
          <dgm:bulletEnabled val="1"/>
        </dgm:presLayoutVars>
      </dgm:prSet>
      <dgm:spPr/>
      <dgm:t>
        <a:bodyPr/>
        <a:lstStyle/>
        <a:p>
          <a:endParaRPr lang="en-US"/>
        </a:p>
      </dgm:t>
    </dgm:pt>
    <dgm:pt modelId="{A234694D-2AEA-48BF-8A5A-AD0233E26BF0}" type="pres">
      <dgm:prSet presAssocID="{29A577C2-F0BA-422F-B203-0DCBF888FFC5}" presName="Name13" presStyleLbl="parChTrans1D2" presStyleIdx="5" presStyleCnt="6"/>
      <dgm:spPr/>
      <dgm:t>
        <a:bodyPr/>
        <a:lstStyle/>
        <a:p>
          <a:endParaRPr lang="en-US"/>
        </a:p>
      </dgm:t>
    </dgm:pt>
    <dgm:pt modelId="{B10C4C2E-C6D3-4E3B-B274-F91A4C9E03A1}" type="pres">
      <dgm:prSet presAssocID="{4CC9EA47-C842-4725-9AA6-3054ED87C1D0}" presName="childText" presStyleLbl="bgAcc1" presStyleIdx="5" presStyleCnt="6" custScaleX="110433" custLinFactNeighborY="-4419">
        <dgm:presLayoutVars>
          <dgm:bulletEnabled val="1"/>
        </dgm:presLayoutVars>
      </dgm:prSet>
      <dgm:spPr/>
      <dgm:t>
        <a:bodyPr/>
        <a:lstStyle/>
        <a:p>
          <a:endParaRPr lang="en-US"/>
        </a:p>
      </dgm:t>
    </dgm:pt>
  </dgm:ptLst>
  <dgm:cxnLst>
    <dgm:cxn modelId="{0763D72E-8AF8-4A95-B4DB-3083D54D366B}" srcId="{DFE5A78F-D2A8-4DEE-9466-228EA4137B1F}" destId="{15E68443-2B5D-4E4C-AC82-55CA93A3EA2E}" srcOrd="2" destOrd="0" parTransId="{9497154E-1380-4D6B-A6F7-F7F59C14DD34}" sibTransId="{5EDE7B8C-2351-4C42-BD09-BB71364322D6}"/>
    <dgm:cxn modelId="{803E87EB-4441-4455-AB30-BCC5AF292E49}" type="presOf" srcId="{72964BB1-3E9B-42A9-B9DA-2F107450BC17}" destId="{6EAE1477-525D-4608-89C5-89675B8375B0}" srcOrd="0" destOrd="0" presId="urn:microsoft.com/office/officeart/2005/8/layout/hierarchy3"/>
    <dgm:cxn modelId="{2F487D63-6231-4054-A747-B01A199E249F}" type="presOf" srcId="{9497154E-1380-4D6B-A6F7-F7F59C14DD34}" destId="{9616DDED-1157-44DD-8A67-4419011FD838}" srcOrd="0" destOrd="0" presId="urn:microsoft.com/office/officeart/2005/8/layout/hierarchy3"/>
    <dgm:cxn modelId="{729435B7-A2CE-42B7-AFCD-55F92CF52EC1}" type="presOf" srcId="{15E68443-2B5D-4E4C-AC82-55CA93A3EA2E}" destId="{DAE43999-FB41-4B2F-9755-CDC1C091795A}" srcOrd="0" destOrd="0" presId="urn:microsoft.com/office/officeart/2005/8/layout/hierarchy3"/>
    <dgm:cxn modelId="{D2B2F4B2-473A-48C7-9C31-83FC4033477F}" type="presOf" srcId="{DE821D21-0E60-427B-96EE-1C65D02EFB81}" destId="{91522C62-3787-495F-86D8-EE4F31148C45}" srcOrd="0" destOrd="0" presId="urn:microsoft.com/office/officeart/2005/8/layout/hierarchy3"/>
    <dgm:cxn modelId="{C5716CD1-857F-4E80-AAFE-09AC88AA1D04}" type="presOf" srcId="{29A577C2-F0BA-422F-B203-0DCBF888FFC5}" destId="{A234694D-2AEA-48BF-8A5A-AD0233E26BF0}" srcOrd="0" destOrd="0" presId="urn:microsoft.com/office/officeart/2005/8/layout/hierarchy3"/>
    <dgm:cxn modelId="{510501A9-4F94-416E-AAE1-FD2BC87176CC}" type="presOf" srcId="{28729DCB-D46C-424A-A617-0E927DEB389C}" destId="{6A386C35-B8F2-4D0D-BE33-4C236414D094}" srcOrd="0" destOrd="0" presId="urn:microsoft.com/office/officeart/2005/8/layout/hierarchy3"/>
    <dgm:cxn modelId="{F12FD6EC-21D5-41F5-B164-6D813C3FF98C}" srcId="{72964BB1-3E9B-42A9-B9DA-2F107450BC17}" destId="{DFE5A78F-D2A8-4DEE-9466-228EA4137B1F}" srcOrd="0" destOrd="0" parTransId="{9E675FC7-CD69-495F-84D9-45F7C15DBF14}" sibTransId="{C570F5F2-3B3B-48FC-B4C4-419AAD352A0A}"/>
    <dgm:cxn modelId="{0B4FE97A-B3F7-4B77-85AF-91631F9947E5}" srcId="{DFE5A78F-D2A8-4DEE-9466-228EA4137B1F}" destId="{DC9D9C70-73DE-4B80-8747-A3F12B9C90ED}" srcOrd="0" destOrd="0" parTransId="{DE8AB54E-710D-4226-8F71-F31EF80D2BFC}" sibTransId="{5BB51687-B9FB-43FE-90E5-FF996D15B861}"/>
    <dgm:cxn modelId="{9C03D06A-ECBE-455E-B937-C09FA6790074}" type="presOf" srcId="{AA3C1D4A-4C8B-4E58-ADE7-28BFA2AFC684}" destId="{C782FA02-5363-413B-A7E4-33741E41759D}" srcOrd="0" destOrd="0" presId="urn:microsoft.com/office/officeart/2005/8/layout/hierarchy3"/>
    <dgm:cxn modelId="{76853012-F8E7-40A1-B203-80165D05AF48}" type="presOf" srcId="{2FD3FC6F-A332-4ED8-BE64-0813D783D6E3}" destId="{678B74CA-6FC2-42DB-A433-8EE17C288315}" srcOrd="0" destOrd="0" presId="urn:microsoft.com/office/officeart/2005/8/layout/hierarchy3"/>
    <dgm:cxn modelId="{41536F18-EAB6-4389-9013-724C6479500F}" type="presOf" srcId="{06A72917-A902-4663-A390-BC6FB5B80BFB}" destId="{141DD226-2E93-4542-9E7A-89153D519092}" srcOrd="1" destOrd="0" presId="urn:microsoft.com/office/officeart/2005/8/layout/hierarchy3"/>
    <dgm:cxn modelId="{A97C9832-EEE9-40E5-B07D-FD9B4D93B1E0}" type="presOf" srcId="{DFE5A78F-D2A8-4DEE-9466-228EA4137B1F}" destId="{DFC40BF0-4AF7-4B60-B558-B25933627996}" srcOrd="0" destOrd="0" presId="urn:microsoft.com/office/officeart/2005/8/layout/hierarchy3"/>
    <dgm:cxn modelId="{1D483A89-D746-44FF-9454-5B56978344B3}" type="presOf" srcId="{DE8AB54E-710D-4226-8F71-F31EF80D2BFC}" destId="{A9A45344-B161-46AE-820A-6EC6976FA873}" srcOrd="0" destOrd="0" presId="urn:microsoft.com/office/officeart/2005/8/layout/hierarchy3"/>
    <dgm:cxn modelId="{A89B2886-0DE8-4C52-B489-666A7455FE9A}" srcId="{DFE5A78F-D2A8-4DEE-9466-228EA4137B1F}" destId="{DE821D21-0E60-427B-96EE-1C65D02EFB81}" srcOrd="1" destOrd="0" parTransId="{AA3C1D4A-4C8B-4E58-ADE7-28BFA2AFC684}" sibTransId="{364E8DAC-A1A4-4664-B848-613E2176531E}"/>
    <dgm:cxn modelId="{54CCCB64-7689-4478-98B9-B53E425DDF98}" type="presOf" srcId="{DFE5A78F-D2A8-4DEE-9466-228EA4137B1F}" destId="{CB2C17D0-D158-47CD-8256-36CC3E9C05EB}" srcOrd="1" destOrd="0" presId="urn:microsoft.com/office/officeart/2005/8/layout/hierarchy3"/>
    <dgm:cxn modelId="{D8B10B60-6B5C-4C90-BFE0-0476F7D69F24}" type="presOf" srcId="{F3A9356E-68F1-47A4-BC46-11E6E1C11E50}" destId="{4152EACD-2D1F-47AC-9F26-B3C447553944}" srcOrd="0" destOrd="0" presId="urn:microsoft.com/office/officeart/2005/8/layout/hierarchy3"/>
    <dgm:cxn modelId="{5E030DEC-3A70-411F-BD42-12D252B26E87}" srcId="{72964BB1-3E9B-42A9-B9DA-2F107450BC17}" destId="{06A72917-A902-4663-A390-BC6FB5B80BFB}" srcOrd="1" destOrd="0" parTransId="{A07F9E18-A845-4D49-964A-71180A00F926}" sibTransId="{BF1DDD07-2D85-4F08-94F9-6AC761C98684}"/>
    <dgm:cxn modelId="{14D6DFFD-E0D1-4A1F-B68B-D295D8DA5608}" type="presOf" srcId="{06A72917-A902-4663-A390-BC6FB5B80BFB}" destId="{D6587DF8-465C-477E-BD8B-7E829961DD75}" srcOrd="0" destOrd="0" presId="urn:microsoft.com/office/officeart/2005/8/layout/hierarchy3"/>
    <dgm:cxn modelId="{DD1FADA2-C1E2-4A9C-B1F0-5F1785532C4A}" type="presOf" srcId="{4CC9EA47-C842-4725-9AA6-3054ED87C1D0}" destId="{B10C4C2E-C6D3-4E3B-B274-F91A4C9E03A1}" srcOrd="0" destOrd="0" presId="urn:microsoft.com/office/officeart/2005/8/layout/hierarchy3"/>
    <dgm:cxn modelId="{D279D525-0A84-41E2-BDD0-6DF723CC0157}" srcId="{06A72917-A902-4663-A390-BC6FB5B80BFB}" destId="{4CC9EA47-C842-4725-9AA6-3054ED87C1D0}" srcOrd="2" destOrd="0" parTransId="{29A577C2-F0BA-422F-B203-0DCBF888FFC5}" sibTransId="{CB742545-4B8E-4D9B-9E24-EE5DC901796F}"/>
    <dgm:cxn modelId="{A2DE2D88-183A-4B80-A743-6EC8E28EB08C}" srcId="{06A72917-A902-4663-A390-BC6FB5B80BFB}" destId="{F1975496-399E-4677-BB80-DE9D0770AE04}" srcOrd="1" destOrd="0" parTransId="{2FD3FC6F-A332-4ED8-BE64-0813D783D6E3}" sibTransId="{E4D43815-2719-4E4A-9180-4914DAB06559}"/>
    <dgm:cxn modelId="{E84F830C-15DC-48F6-81FD-38A412DBA706}" type="presOf" srcId="{F1975496-399E-4677-BB80-DE9D0770AE04}" destId="{B183E0A0-46E7-4F61-8747-CD3FFD10A1A4}" srcOrd="0" destOrd="0" presId="urn:microsoft.com/office/officeart/2005/8/layout/hierarchy3"/>
    <dgm:cxn modelId="{34F1B6CE-C836-4593-8E26-0AAA16CF26DB}" srcId="{06A72917-A902-4663-A390-BC6FB5B80BFB}" destId="{F3A9356E-68F1-47A4-BC46-11E6E1C11E50}" srcOrd="0" destOrd="0" parTransId="{28729DCB-D46C-424A-A617-0E927DEB389C}" sibTransId="{59A21827-B8A4-4252-B5CC-E066FD4D4EEF}"/>
    <dgm:cxn modelId="{A2484B13-CDDB-4628-A8E5-2A5B83324E51}" type="presOf" srcId="{DC9D9C70-73DE-4B80-8747-A3F12B9C90ED}" destId="{90DA4ACA-C380-4A53-B36A-42E1EB8387DA}" srcOrd="0" destOrd="0" presId="urn:microsoft.com/office/officeart/2005/8/layout/hierarchy3"/>
    <dgm:cxn modelId="{E15F135E-CB86-47C7-9D4F-FF424E2C92C6}" type="presParOf" srcId="{6EAE1477-525D-4608-89C5-89675B8375B0}" destId="{8E27632D-8D5E-40B5-A80E-CC422905631F}" srcOrd="0" destOrd="0" presId="urn:microsoft.com/office/officeart/2005/8/layout/hierarchy3"/>
    <dgm:cxn modelId="{CF65E375-9845-4976-A945-218D3EF8211E}" type="presParOf" srcId="{8E27632D-8D5E-40B5-A80E-CC422905631F}" destId="{4DC4DF1E-5CEA-4CA4-B627-2D58809C16E7}" srcOrd="0" destOrd="0" presId="urn:microsoft.com/office/officeart/2005/8/layout/hierarchy3"/>
    <dgm:cxn modelId="{05049DDE-7024-416B-89E5-51D9231B73DB}" type="presParOf" srcId="{4DC4DF1E-5CEA-4CA4-B627-2D58809C16E7}" destId="{DFC40BF0-4AF7-4B60-B558-B25933627996}" srcOrd="0" destOrd="0" presId="urn:microsoft.com/office/officeart/2005/8/layout/hierarchy3"/>
    <dgm:cxn modelId="{CFBC5809-4842-46F0-B8ED-BC4D7C8AD410}" type="presParOf" srcId="{4DC4DF1E-5CEA-4CA4-B627-2D58809C16E7}" destId="{CB2C17D0-D158-47CD-8256-36CC3E9C05EB}" srcOrd="1" destOrd="0" presId="urn:microsoft.com/office/officeart/2005/8/layout/hierarchy3"/>
    <dgm:cxn modelId="{14B8A597-9D43-4C5B-9862-A38A8EEA7152}" type="presParOf" srcId="{8E27632D-8D5E-40B5-A80E-CC422905631F}" destId="{5AFFB954-DDFD-4B1D-A5D5-41EC0C492AF0}" srcOrd="1" destOrd="0" presId="urn:microsoft.com/office/officeart/2005/8/layout/hierarchy3"/>
    <dgm:cxn modelId="{988CEA3A-4625-4EE5-AF05-A0454E2769CF}" type="presParOf" srcId="{5AFFB954-DDFD-4B1D-A5D5-41EC0C492AF0}" destId="{A9A45344-B161-46AE-820A-6EC6976FA873}" srcOrd="0" destOrd="0" presId="urn:microsoft.com/office/officeart/2005/8/layout/hierarchy3"/>
    <dgm:cxn modelId="{E1C5630A-6FA1-4D6B-98C2-FF217FD06E37}" type="presParOf" srcId="{5AFFB954-DDFD-4B1D-A5D5-41EC0C492AF0}" destId="{90DA4ACA-C380-4A53-B36A-42E1EB8387DA}" srcOrd="1" destOrd="0" presId="urn:microsoft.com/office/officeart/2005/8/layout/hierarchy3"/>
    <dgm:cxn modelId="{F5017003-9B2D-4A20-B4E8-8F4EA8C24F01}" type="presParOf" srcId="{5AFFB954-DDFD-4B1D-A5D5-41EC0C492AF0}" destId="{C782FA02-5363-413B-A7E4-33741E41759D}" srcOrd="2" destOrd="0" presId="urn:microsoft.com/office/officeart/2005/8/layout/hierarchy3"/>
    <dgm:cxn modelId="{78741B59-B1DD-4119-9C01-733640948BE0}" type="presParOf" srcId="{5AFFB954-DDFD-4B1D-A5D5-41EC0C492AF0}" destId="{91522C62-3787-495F-86D8-EE4F31148C45}" srcOrd="3" destOrd="0" presId="urn:microsoft.com/office/officeart/2005/8/layout/hierarchy3"/>
    <dgm:cxn modelId="{547D260B-FDFC-463D-BE1A-93779C347943}" type="presParOf" srcId="{5AFFB954-DDFD-4B1D-A5D5-41EC0C492AF0}" destId="{9616DDED-1157-44DD-8A67-4419011FD838}" srcOrd="4" destOrd="0" presId="urn:microsoft.com/office/officeart/2005/8/layout/hierarchy3"/>
    <dgm:cxn modelId="{2AA07ED2-ADF6-47AC-A9C3-DD7248374DE2}" type="presParOf" srcId="{5AFFB954-DDFD-4B1D-A5D5-41EC0C492AF0}" destId="{DAE43999-FB41-4B2F-9755-CDC1C091795A}" srcOrd="5" destOrd="0" presId="urn:microsoft.com/office/officeart/2005/8/layout/hierarchy3"/>
    <dgm:cxn modelId="{B4CB500F-751F-40E5-9E08-4D6977390977}" type="presParOf" srcId="{6EAE1477-525D-4608-89C5-89675B8375B0}" destId="{0DB1F0EB-E579-4E65-821F-D60B3577077B}" srcOrd="1" destOrd="0" presId="urn:microsoft.com/office/officeart/2005/8/layout/hierarchy3"/>
    <dgm:cxn modelId="{7D36F0AC-AB17-43C7-88AF-F0BC169D1186}" type="presParOf" srcId="{0DB1F0EB-E579-4E65-821F-D60B3577077B}" destId="{3103733D-7208-4626-B590-3E0E569F3BAB}" srcOrd="0" destOrd="0" presId="urn:microsoft.com/office/officeart/2005/8/layout/hierarchy3"/>
    <dgm:cxn modelId="{C9532517-BB06-4953-8198-08188E256A0A}" type="presParOf" srcId="{3103733D-7208-4626-B590-3E0E569F3BAB}" destId="{D6587DF8-465C-477E-BD8B-7E829961DD75}" srcOrd="0" destOrd="0" presId="urn:microsoft.com/office/officeart/2005/8/layout/hierarchy3"/>
    <dgm:cxn modelId="{E13185C6-35DF-4058-87AC-F9226D900768}" type="presParOf" srcId="{3103733D-7208-4626-B590-3E0E569F3BAB}" destId="{141DD226-2E93-4542-9E7A-89153D519092}" srcOrd="1" destOrd="0" presId="urn:microsoft.com/office/officeart/2005/8/layout/hierarchy3"/>
    <dgm:cxn modelId="{39157FAA-9EFF-4D24-BD07-1E78818B4F83}" type="presParOf" srcId="{0DB1F0EB-E579-4E65-821F-D60B3577077B}" destId="{4DA90515-71F8-41CD-ACE5-30706550FD0F}" srcOrd="1" destOrd="0" presId="urn:microsoft.com/office/officeart/2005/8/layout/hierarchy3"/>
    <dgm:cxn modelId="{280D7584-A14F-4BA0-808A-6F836BAD4D1F}" type="presParOf" srcId="{4DA90515-71F8-41CD-ACE5-30706550FD0F}" destId="{6A386C35-B8F2-4D0D-BE33-4C236414D094}" srcOrd="0" destOrd="0" presId="urn:microsoft.com/office/officeart/2005/8/layout/hierarchy3"/>
    <dgm:cxn modelId="{A9F19AE5-9B7B-49D8-87A2-597DEF3AB0C2}" type="presParOf" srcId="{4DA90515-71F8-41CD-ACE5-30706550FD0F}" destId="{4152EACD-2D1F-47AC-9F26-B3C447553944}" srcOrd="1" destOrd="0" presId="urn:microsoft.com/office/officeart/2005/8/layout/hierarchy3"/>
    <dgm:cxn modelId="{2BE0917F-4F45-42D7-A02E-35093769C258}" type="presParOf" srcId="{4DA90515-71F8-41CD-ACE5-30706550FD0F}" destId="{678B74CA-6FC2-42DB-A433-8EE17C288315}" srcOrd="2" destOrd="0" presId="urn:microsoft.com/office/officeart/2005/8/layout/hierarchy3"/>
    <dgm:cxn modelId="{4EB5862F-428C-43E1-909E-4AE887DB9FC5}" type="presParOf" srcId="{4DA90515-71F8-41CD-ACE5-30706550FD0F}" destId="{B183E0A0-46E7-4F61-8747-CD3FFD10A1A4}" srcOrd="3" destOrd="0" presId="urn:microsoft.com/office/officeart/2005/8/layout/hierarchy3"/>
    <dgm:cxn modelId="{5AEC0DDE-40DA-4A90-9D8A-E9EB72C73018}" type="presParOf" srcId="{4DA90515-71F8-41CD-ACE5-30706550FD0F}" destId="{A234694D-2AEA-48BF-8A5A-AD0233E26BF0}" srcOrd="4" destOrd="0" presId="urn:microsoft.com/office/officeart/2005/8/layout/hierarchy3"/>
    <dgm:cxn modelId="{8549A100-9883-47DF-A18F-169550DCA68F}" type="presParOf" srcId="{4DA90515-71F8-41CD-ACE5-30706550FD0F}" destId="{B10C4C2E-C6D3-4E3B-B274-F91A4C9E03A1}" srcOrd="5"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drawing1.xml><?xml version="1.0" encoding="utf-8"?>
<c:userShapes xmlns:c="http://schemas.openxmlformats.org/drawingml/2006/chart">
  <cdr:relSizeAnchor xmlns:cdr="http://schemas.openxmlformats.org/drawingml/2006/chartDrawing">
    <cdr:from>
      <cdr:x>0.64792</cdr:x>
      <cdr:y>0.00694</cdr:y>
    </cdr:from>
    <cdr:to>
      <cdr:x>0.84792</cdr:x>
      <cdr:y>0.34028</cdr:y>
    </cdr:to>
    <cdr:sp macro="" textlink="">
      <cdr:nvSpPr>
        <cdr:cNvPr id="2" name="TextBox 1"/>
        <cdr:cNvSpPr txBox="1"/>
      </cdr:nvSpPr>
      <cdr:spPr>
        <a:xfrm xmlns:a="http://schemas.openxmlformats.org/drawingml/2006/main">
          <a:off x="2962275" y="1905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6B8BC1-0A2F-4B00-A8FF-CCD35E02E2A4}" type="datetimeFigureOut">
              <a:rPr lang="en-US" smtClean="0"/>
              <a:pPr/>
              <a:t>1/9/2009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C99EED-1FA7-4799-8E50-49BBD6B1AE8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Josh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Tobin</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topic</a:t>
            </a:r>
            <a:r>
              <a:rPr lang="en-US" baseline="0" dirty="0" smtClean="0"/>
              <a:t> that was frequently brought up negatively in our interviews was the lack of shop variety in Venice.  Many residents felt that the city lacks the stores that are needed to acquire the basic necessities of life at reasonable costs.   Tobin</a:t>
            </a:r>
          </a:p>
          <a:p>
            <a:endParaRPr lang="en-US" baseline="0" dirty="0" smtClean="0"/>
          </a:p>
          <a:p>
            <a:r>
              <a:rPr lang="en-US" baseline="0" dirty="0" smtClean="0"/>
              <a:t>All our stores are becoming glass and mask shops, pretty soon all we will have will be glass and mask shops. We cant eat glass and masks</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Tobin</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Tobin</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the other most</a:t>
            </a:r>
            <a:r>
              <a:rPr lang="en-US" baseline="0" dirty="0" smtClean="0"/>
              <a:t> frequently mentioned negative topic was tourism.  Almost all of the Venetians we interviewed identified tourism as the source of the problems in Venice whether or not this is true.    Tobin</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Non residents</a:t>
            </a:r>
            <a:r>
              <a:rPr lang="en-US" baseline="0" dirty="0" smtClean="0"/>
              <a:t> </a:t>
            </a:r>
            <a:r>
              <a:rPr lang="en-US" baseline="0" dirty="0" err="1" smtClean="0"/>
              <a:t>vs</a:t>
            </a:r>
            <a:r>
              <a:rPr lang="en-US" baseline="0" dirty="0" smtClean="0"/>
              <a:t> dwellings owned </a:t>
            </a:r>
            <a:r>
              <a:rPr lang="en-US" baseline="0" dirty="0" err="1" smtClean="0"/>
              <a:t>Steph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Non</a:t>
            </a:r>
            <a:r>
              <a:rPr lang="en-US" baseline="0" dirty="0" smtClean="0"/>
              <a:t> residents </a:t>
            </a:r>
            <a:r>
              <a:rPr lang="en-US" baseline="0" dirty="0" err="1" smtClean="0"/>
              <a:t>vs</a:t>
            </a:r>
            <a:r>
              <a:rPr lang="en-US" baseline="0" dirty="0" smtClean="0"/>
              <a:t> dwellings owned </a:t>
            </a:r>
            <a:r>
              <a:rPr lang="en-US" baseline="0" dirty="0" err="1" smtClean="0"/>
              <a:t>Steph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Tourists </a:t>
            </a:r>
            <a:r>
              <a:rPr lang="en-US" dirty="0" err="1" smtClean="0"/>
              <a:t>vs</a:t>
            </a:r>
            <a:r>
              <a:rPr lang="en-US" dirty="0" smtClean="0"/>
              <a:t> residents </a:t>
            </a:r>
            <a:r>
              <a:rPr lang="en-US" dirty="0" err="1" smtClean="0"/>
              <a:t>Steph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Tourists </a:t>
            </a:r>
            <a:r>
              <a:rPr lang="en-US" dirty="0" err="1" smtClean="0"/>
              <a:t>vs</a:t>
            </a:r>
            <a:r>
              <a:rPr lang="en-US" dirty="0" smtClean="0"/>
              <a:t> residents </a:t>
            </a:r>
            <a:r>
              <a:rPr lang="en-US" dirty="0" err="1" smtClean="0"/>
              <a:t>Steph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Steph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word</a:t>
            </a:r>
            <a:r>
              <a:rPr lang="en-US" baseline="0" dirty="0" smtClean="0"/>
              <a:t> cloud was generated from the notes of all of the interviews we conducted.  In order to simplify the results of the word cloud, we categorized the responses from Venetians into the following categories you see here.  This word cloud in </a:t>
            </a:r>
            <a:r>
              <a:rPr lang="en-US" baseline="0" dirty="0" err="1" smtClean="0"/>
              <a:t>particcular</a:t>
            </a:r>
            <a:r>
              <a:rPr lang="en-US" baseline="0" dirty="0" smtClean="0"/>
              <a:t> is interactive and by </a:t>
            </a:r>
            <a:r>
              <a:rPr lang="en-US" baseline="0" dirty="0" err="1" smtClean="0"/>
              <a:t>mousing</a:t>
            </a:r>
            <a:r>
              <a:rPr lang="en-US" baseline="0" dirty="0" smtClean="0"/>
              <a:t> over a word, you can see what we identified as the most important demographic breakdown of the people who gave this response. (Expensive, Shop Variety) Josh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Population</a:t>
            </a:r>
            <a:r>
              <a:rPr lang="en-US" baseline="0" dirty="0" smtClean="0"/>
              <a:t> </a:t>
            </a:r>
            <a:r>
              <a:rPr lang="en-US" baseline="0" dirty="0" err="1" smtClean="0"/>
              <a:t>vs</a:t>
            </a:r>
            <a:r>
              <a:rPr lang="en-US" baseline="0" dirty="0" smtClean="0"/>
              <a:t> tourists </a:t>
            </a:r>
            <a:r>
              <a:rPr lang="en-US" baseline="0" dirty="0" err="1" smtClean="0"/>
              <a:t>Steph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Population </a:t>
            </a:r>
            <a:r>
              <a:rPr lang="en-US" dirty="0" err="1" smtClean="0"/>
              <a:t>vs</a:t>
            </a:r>
            <a:r>
              <a:rPr lang="en-US" dirty="0" smtClean="0"/>
              <a:t> tourists </a:t>
            </a:r>
            <a:r>
              <a:rPr lang="en-US" dirty="0" err="1" smtClean="0"/>
              <a:t>Steph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Tourist population vs. venetian population motion chart </a:t>
            </a:r>
            <a:r>
              <a:rPr lang="en-US" dirty="0" err="1" smtClean="0"/>
              <a:t>Steph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Conclusions</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Josh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Josh</a:t>
            </a:r>
          </a:p>
          <a:p>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word cloud was generated from our responses from people about what they liked about Venice.</a:t>
            </a:r>
            <a:r>
              <a:rPr lang="en-US" baseline="0" dirty="0" smtClean="0"/>
              <a:t>  As you can see, the community life of Venice was the most treasured by its inhabitants.  We have a few quotes in particular that we thought illustrated this. Josh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second most frequent response we received about what people like about Venice.  The residents identified a lifestyle in Venice that they felt was unique. Josh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we also found the many Venetians loved the city simply because</a:t>
            </a:r>
            <a:r>
              <a:rPr lang="en-US" baseline="0" dirty="0" smtClean="0"/>
              <a:t> of its history and culture.  Many Venetians felt like they had inherited a legacy from their ancestors and were quite proud and protective of it.   Josh</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Tobin</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word cloud illustrates our responses to what people disliked the most about Venice.  The most frequent answer we received across all age groups and demographics was the cost of living and housing.    Tobin</a:t>
            </a:r>
            <a:endParaRPr lang="en-US" dirty="0"/>
          </a:p>
        </p:txBody>
      </p:sp>
      <p:sp>
        <p:nvSpPr>
          <p:cNvPr id="4" name="Slide Number Placeholder 3"/>
          <p:cNvSpPr>
            <a:spLocks noGrp="1"/>
          </p:cNvSpPr>
          <p:nvPr>
            <p:ph type="sldNum" sz="quarter" idx="10"/>
          </p:nvPr>
        </p:nvSpPr>
        <p:spPr/>
        <p:txBody>
          <a:bodyPr/>
          <a:lstStyle/>
          <a:p>
            <a:fld id="{F2C99EED-1FA7-4799-8E50-49BBD6B1AE8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1B08DA-A0DC-4539-9F6D-55BB868FEE97}" type="datetimeFigureOut">
              <a:rPr lang="en-US" smtClean="0"/>
              <a:pPr/>
              <a:t>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B08DA-A0DC-4539-9F6D-55BB868FEE97}" type="datetimeFigureOut">
              <a:rPr lang="en-US" smtClean="0"/>
              <a:pPr/>
              <a:t>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B08DA-A0DC-4539-9F6D-55BB868FEE97}" type="datetimeFigureOut">
              <a:rPr lang="en-US" smtClean="0"/>
              <a:pPr/>
              <a:t>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B08DA-A0DC-4539-9F6D-55BB868FEE97}" type="datetimeFigureOut">
              <a:rPr lang="en-US" smtClean="0"/>
              <a:pPr/>
              <a:t>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B08DA-A0DC-4539-9F6D-55BB868FEE97}" type="datetimeFigureOut">
              <a:rPr lang="en-US" smtClean="0"/>
              <a:pPr/>
              <a:t>1/9/2009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1B08DA-A0DC-4539-9F6D-55BB868FEE97}" type="datetimeFigureOut">
              <a:rPr lang="en-US" smtClean="0"/>
              <a:pPr/>
              <a:t>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1B08DA-A0DC-4539-9F6D-55BB868FEE97}" type="datetimeFigureOut">
              <a:rPr lang="en-US" smtClean="0"/>
              <a:pPr/>
              <a:t>1/9/2009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1B08DA-A0DC-4539-9F6D-55BB868FEE97}" type="datetimeFigureOut">
              <a:rPr lang="en-US" smtClean="0"/>
              <a:pPr/>
              <a:t>1/9/2009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B08DA-A0DC-4539-9F6D-55BB868FEE97}" type="datetimeFigureOut">
              <a:rPr lang="en-US" smtClean="0"/>
              <a:pPr/>
              <a:t>1/9/2009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B08DA-A0DC-4539-9F6D-55BB868FEE97}" type="datetimeFigureOut">
              <a:rPr lang="en-US" smtClean="0"/>
              <a:pPr/>
              <a:t>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B08DA-A0DC-4539-9F6D-55BB868FEE97}" type="datetimeFigureOut">
              <a:rPr lang="en-US" smtClean="0"/>
              <a:pPr/>
              <a:t>1/9/2009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3D69E-58FC-44CE-B2D4-2EA28E417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B08DA-A0DC-4539-9F6D-55BB868FEE97}" type="datetimeFigureOut">
              <a:rPr lang="en-US" smtClean="0"/>
              <a:pPr/>
              <a:t>1/9/2009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3D69E-58FC-44CE-B2D4-2EA28E4171C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QuickStyle" Target="../diagrams/quickStyle3.xml"/><Relationship Id="rId3" Type="http://schemas.openxmlformats.org/officeDocument/2006/relationships/diagramData" Target="../diagrams/data1.xml"/><Relationship Id="rId7" Type="http://schemas.openxmlformats.org/officeDocument/2006/relationships/diagramData" Target="../diagrams/data2.xml"/><Relationship Id="rId12" Type="http://schemas.openxmlformats.org/officeDocument/2006/relationships/diagramLayout" Target="../diagrams/layout3.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Data" Target="../diagrams/data3.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 Id="rId14" Type="http://schemas.openxmlformats.org/officeDocument/2006/relationships/diagramColors" Target="../diagrams/colors3.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7.gi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ideo" Target="file:///K:\Motion%20Chart\dwellings%20owned%20vs%20non%20residents_explain.avi" TargetMode="Externa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ideo" Target="file:///K:\Motion%20Chart\dwellings%20owned%20vs%20non%20residents_run.avi" TargetMode="External"/><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ideo" Target="file:///K:\Motion%20Chart\tourists%20vs%20residents_explain.avi" TargetMode="Externa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ideo" Target="file:///K:\Motion%20Chart\tourists%20vs%20populatoin.avi" TargetMode="External"/><Relationship Id="rId4" Type="http://schemas.openxmlformats.org/officeDocument/2006/relationships/image" Target="../media/image1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792162"/>
          </a:xfrm>
        </p:spPr>
        <p:txBody>
          <a:bodyPr/>
          <a:lstStyle/>
          <a:p>
            <a:r>
              <a:rPr lang="en-US" dirty="0" err="1" smtClean="0"/>
              <a:t>Adulti</a:t>
            </a:r>
            <a:r>
              <a:rPr lang="en-US" dirty="0" smtClean="0"/>
              <a:t> Methodology</a:t>
            </a:r>
            <a:endParaRPr lang="en-US" dirty="0"/>
          </a:p>
        </p:txBody>
      </p:sp>
      <p:sp>
        <p:nvSpPr>
          <p:cNvPr id="10" name="Rounded Rectangle 4"/>
          <p:cNvSpPr/>
          <p:nvPr/>
        </p:nvSpPr>
        <p:spPr>
          <a:xfrm>
            <a:off x="2967516" y="2738916"/>
            <a:ext cx="2903286" cy="13293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endParaRPr lang="en-US" sz="1900" kern="1200" dirty="0"/>
          </a:p>
        </p:txBody>
      </p:sp>
      <p:graphicFrame>
        <p:nvGraphicFramePr>
          <p:cNvPr id="36" name="Diagram 35"/>
          <p:cNvGraphicFramePr/>
          <p:nvPr/>
        </p:nvGraphicFramePr>
        <p:xfrm>
          <a:off x="0" y="1066800"/>
          <a:ext cx="29718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8" name="Diagram 37"/>
          <p:cNvGraphicFramePr/>
          <p:nvPr/>
        </p:nvGraphicFramePr>
        <p:xfrm>
          <a:off x="2209800" y="990600"/>
          <a:ext cx="3785558" cy="427247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37" name="Diagram 36"/>
          <p:cNvGraphicFramePr/>
          <p:nvPr/>
        </p:nvGraphicFramePr>
        <p:xfrm>
          <a:off x="5791200" y="1066800"/>
          <a:ext cx="3352800" cy="436880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6" grpId="0">
        <p:bldAsOne/>
      </p:bldGraphic>
      <p:bldGraphic spid="38" grpId="0">
        <p:bldAsOne/>
      </p:bldGraphic>
      <p:bldGraphic spid="37"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nvGraphicFramePr>
        <p:xfrm>
          <a:off x="152400" y="228600"/>
          <a:ext cx="8664677" cy="62885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7" name="Picture 3"/>
          <p:cNvPicPr>
            <a:picLocks noChangeAspect="1" noChangeArrowheads="1"/>
          </p:cNvPicPr>
          <p:nvPr/>
        </p:nvPicPr>
        <p:blipFill>
          <a:blip r:embed="rId3"/>
          <a:srcRect/>
          <a:stretch>
            <a:fillRect/>
          </a:stretch>
        </p:blipFill>
        <p:spPr bwMode="auto">
          <a:xfrm>
            <a:off x="5105400" y="3352800"/>
            <a:ext cx="2933700" cy="571500"/>
          </a:xfrm>
          <a:prstGeom prst="rect">
            <a:avLst/>
          </a:prstGeom>
          <a:noFill/>
          <a:ln w="9525">
            <a:noFill/>
            <a:miter lim="800000"/>
            <a:headEnd/>
            <a:tailEnd/>
          </a:ln>
          <a:effectLst/>
        </p:spPr>
      </p:pic>
      <p:sp>
        <p:nvSpPr>
          <p:cNvPr id="3" name="Title 2"/>
          <p:cNvSpPr>
            <a:spLocks noGrp="1"/>
          </p:cNvSpPr>
          <p:nvPr>
            <p:ph type="title"/>
          </p:nvPr>
        </p:nvSpPr>
        <p:spPr>
          <a:xfrm>
            <a:off x="304800" y="304800"/>
            <a:ext cx="8458200" cy="1143000"/>
          </a:xfrm>
        </p:spPr>
        <p:txBody>
          <a:bodyPr>
            <a:normAutofit/>
          </a:bodyPr>
          <a:lstStyle/>
          <a:p>
            <a:r>
              <a:rPr lang="en-US" dirty="0" err="1" smtClean="0"/>
              <a:t>Contro</a:t>
            </a:r>
            <a:r>
              <a:rPr lang="en-US" dirty="0" smtClean="0"/>
              <a:t> </a:t>
            </a:r>
            <a:endParaRPr lang="en-US" dirty="0"/>
          </a:p>
        </p:txBody>
      </p:sp>
      <p:sp>
        <p:nvSpPr>
          <p:cNvPr id="7" name="Title 1"/>
          <p:cNvSpPr txBox="1">
            <a:spLocks/>
          </p:cNvSpPr>
          <p:nvPr/>
        </p:nvSpPr>
        <p:spPr>
          <a:xfrm>
            <a:off x="914400" y="304800"/>
            <a:ext cx="7470648"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effectLst/>
                <a:uLnTx/>
                <a:uFillTx/>
                <a:latin typeface="+mj-lt"/>
                <a:ea typeface="+mj-ea"/>
                <a:cs typeface="+mj-cs"/>
              </a:rPr>
              <a:t>Lack of Shop Variety</a:t>
            </a:r>
          </a:p>
        </p:txBody>
      </p:sp>
      <p:grpSp>
        <p:nvGrpSpPr>
          <p:cNvPr id="28" name="Group 27"/>
          <p:cNvGrpSpPr/>
          <p:nvPr/>
        </p:nvGrpSpPr>
        <p:grpSpPr>
          <a:xfrm>
            <a:off x="4419600" y="3048000"/>
            <a:ext cx="4724400" cy="3200400"/>
            <a:chOff x="1676400" y="3657600"/>
            <a:chExt cx="4724400" cy="3200400"/>
          </a:xfrm>
        </p:grpSpPr>
        <p:sp>
          <p:nvSpPr>
            <p:cNvPr id="10" name="TextBox 9"/>
            <p:cNvSpPr txBox="1"/>
            <p:nvPr/>
          </p:nvSpPr>
          <p:spPr>
            <a:xfrm>
              <a:off x="1676400" y="3687901"/>
              <a:ext cx="4724400" cy="3170099"/>
            </a:xfrm>
            <a:prstGeom prst="rect">
              <a:avLst/>
            </a:prstGeom>
            <a:noFill/>
          </p:spPr>
          <p:txBody>
            <a:bodyPr wrap="square" rtlCol="0">
              <a:spAutoFit/>
            </a:bodyPr>
            <a:lstStyle/>
            <a:p>
              <a:pPr algn="ctr"/>
              <a:r>
                <a:rPr lang="en-US" sz="2600" b="1" dirty="0" smtClean="0"/>
                <a:t>There has been an influx of tourist shops in the local neighborhoods. They have wiped out the typical Venetian shops and changed the neighborhoods.</a:t>
              </a:r>
            </a:p>
            <a:p>
              <a:r>
                <a:rPr lang="en-US" sz="2600" b="1" dirty="0" smtClean="0"/>
                <a:t>		-Mother, 32</a:t>
              </a:r>
            </a:p>
            <a:p>
              <a:endParaRPr lang="en-US" dirty="0"/>
            </a:p>
          </p:txBody>
        </p:sp>
        <p:pic>
          <p:nvPicPr>
            <p:cNvPr id="22" name="Picture 21"/>
            <p:cNvPicPr/>
            <p:nvPr/>
          </p:nvPicPr>
          <p:blipFill>
            <a:blip r:embed="rId4"/>
            <a:srcRect/>
            <a:stretch>
              <a:fillRect/>
            </a:stretch>
          </p:blipFill>
          <p:spPr bwMode="auto">
            <a:xfrm rot="10800000">
              <a:off x="1676400" y="3657600"/>
              <a:ext cx="495300" cy="466725"/>
            </a:xfrm>
            <a:prstGeom prst="rect">
              <a:avLst/>
            </a:prstGeom>
            <a:noFill/>
            <a:ln w="9525">
              <a:noFill/>
              <a:miter lim="800000"/>
              <a:headEnd/>
              <a:tailEnd/>
            </a:ln>
            <a:effectLst/>
          </p:spPr>
        </p:pic>
        <p:pic>
          <p:nvPicPr>
            <p:cNvPr id="24" name="Picture 23"/>
            <p:cNvPicPr/>
            <p:nvPr/>
          </p:nvPicPr>
          <p:blipFill>
            <a:blip r:embed="rId4"/>
            <a:srcRect/>
            <a:stretch>
              <a:fillRect/>
            </a:stretch>
          </p:blipFill>
          <p:spPr bwMode="auto">
            <a:xfrm>
              <a:off x="5139906" y="5656053"/>
              <a:ext cx="495300" cy="466725"/>
            </a:xfrm>
            <a:prstGeom prst="rect">
              <a:avLst/>
            </a:prstGeom>
            <a:noFill/>
            <a:ln w="9525">
              <a:noFill/>
              <a:miter lim="800000"/>
              <a:headEnd/>
              <a:tailEnd/>
            </a:ln>
            <a:effectLst/>
          </p:spPr>
        </p:pic>
      </p:grpSp>
      <p:grpSp>
        <p:nvGrpSpPr>
          <p:cNvPr id="27" name="Group 26"/>
          <p:cNvGrpSpPr/>
          <p:nvPr/>
        </p:nvGrpSpPr>
        <p:grpSpPr>
          <a:xfrm>
            <a:off x="533400" y="1447800"/>
            <a:ext cx="3553691" cy="3631581"/>
            <a:chOff x="6248400" y="1295400"/>
            <a:chExt cx="2895600" cy="4508932"/>
          </a:xfrm>
        </p:grpSpPr>
        <p:sp>
          <p:nvSpPr>
            <p:cNvPr id="8" name="TextBox 7"/>
            <p:cNvSpPr txBox="1"/>
            <p:nvPr/>
          </p:nvSpPr>
          <p:spPr>
            <a:xfrm>
              <a:off x="6248400" y="1371600"/>
              <a:ext cx="2895600" cy="4432732"/>
            </a:xfrm>
            <a:prstGeom prst="rect">
              <a:avLst/>
            </a:prstGeom>
            <a:noFill/>
          </p:spPr>
          <p:txBody>
            <a:bodyPr wrap="square" rtlCol="0">
              <a:spAutoFit/>
            </a:bodyPr>
            <a:lstStyle/>
            <a:p>
              <a:pPr algn="ctr"/>
              <a:r>
                <a:rPr lang="en-US" sz="2600" b="1" dirty="0" smtClean="0"/>
                <a:t>All our stores are becoming glass and mask shops, pretty soon all we will have will be glass and mask shops. We cant eat glass and masks.</a:t>
              </a:r>
            </a:p>
            <a:p>
              <a:r>
                <a:rPr lang="en-US" sz="2600" b="1" dirty="0" smtClean="0"/>
                <a:t>- Bookstore Owner, 35</a:t>
              </a:r>
            </a:p>
            <a:p>
              <a:endParaRPr lang="en-US" dirty="0"/>
            </a:p>
          </p:txBody>
        </p:sp>
        <p:pic>
          <p:nvPicPr>
            <p:cNvPr id="21" name="Picture 20"/>
            <p:cNvPicPr/>
            <p:nvPr/>
          </p:nvPicPr>
          <p:blipFill>
            <a:blip r:embed="rId4"/>
            <a:srcRect/>
            <a:stretch>
              <a:fillRect/>
            </a:stretch>
          </p:blipFill>
          <p:spPr bwMode="auto">
            <a:xfrm rot="10800000">
              <a:off x="6255114" y="1295400"/>
              <a:ext cx="495300" cy="466725"/>
            </a:xfrm>
            <a:prstGeom prst="rect">
              <a:avLst/>
            </a:prstGeom>
            <a:noFill/>
            <a:ln w="9525">
              <a:noFill/>
              <a:miter lim="800000"/>
              <a:headEnd/>
              <a:tailEnd/>
            </a:ln>
            <a:effectLst/>
          </p:spPr>
        </p:pic>
        <p:pic>
          <p:nvPicPr>
            <p:cNvPr id="25" name="Picture 24"/>
            <p:cNvPicPr/>
            <p:nvPr/>
          </p:nvPicPr>
          <p:blipFill>
            <a:blip r:embed="rId4"/>
            <a:srcRect/>
            <a:stretch>
              <a:fillRect/>
            </a:stretch>
          </p:blipFill>
          <p:spPr bwMode="auto">
            <a:xfrm>
              <a:off x="8077944" y="4331815"/>
              <a:ext cx="495300" cy="466725"/>
            </a:xfrm>
            <a:prstGeom prst="rect">
              <a:avLst/>
            </a:prstGeom>
            <a:noFill/>
            <a:ln w="9525">
              <a:noFill/>
              <a:miter lim="800000"/>
              <a:headEnd/>
              <a:tailEnd/>
            </a:ln>
            <a:effectLst/>
          </p:spPr>
        </p:pic>
      </p:grpSp>
      <p:pic>
        <p:nvPicPr>
          <p:cNvPr id="4" name="Picture 2"/>
          <p:cNvPicPr>
            <a:picLocks noChangeAspect="1" noChangeArrowheads="1"/>
          </p:cNvPicPr>
          <p:nvPr/>
        </p:nvPicPr>
        <p:blipFill>
          <a:blip r:embed="rId5"/>
          <a:srcRect/>
          <a:stretch>
            <a:fillRect/>
          </a:stretch>
        </p:blipFill>
        <p:spPr bwMode="auto">
          <a:xfrm>
            <a:off x="19050" y="2009775"/>
            <a:ext cx="9124950" cy="446722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par>
                          <p:cTn id="8" fill="hold">
                            <p:stCondLst>
                              <p:cond delay="2000"/>
                            </p:stCondLst>
                            <p:childTnLst>
                              <p:par>
                                <p:cTn id="9" presetID="35" presetClass="path" presetSubtype="0" accel="50000" decel="50000" fill="hold" nodeType="afterEffect">
                                  <p:stCondLst>
                                    <p:cond delay="0"/>
                                  </p:stCondLst>
                                  <p:childTnLst>
                                    <p:animMotion origin="layout" path="M -0.02292 -0.00277 L -0.25 -3.33333E-6 " pathEditMode="relative" rAng="0" ptsTypes="AA">
                                      <p:cBhvr>
                                        <p:cTn id="10" dur="2000" fill="hold"/>
                                        <p:tgtEl>
                                          <p:spTgt spid="47107"/>
                                        </p:tgtEl>
                                        <p:attrNameLst>
                                          <p:attrName>ppt_x</p:attrName>
                                          <p:attrName>ppt_y</p:attrName>
                                        </p:attrNameLst>
                                      </p:cBhvr>
                                      <p:rCtr x="-114" y="1"/>
                                    </p:animMotion>
                                  </p:childTnLst>
                                </p:cTn>
                              </p:par>
                              <p:par>
                                <p:cTn id="11" presetID="6" presetClass="emph" presetSubtype="0" fill="hold" nodeType="withEffect">
                                  <p:stCondLst>
                                    <p:cond delay="0"/>
                                  </p:stCondLst>
                                  <p:childTnLst>
                                    <p:animScale>
                                      <p:cBhvr>
                                        <p:cTn id="12" dur="2000" fill="hold"/>
                                        <p:tgtEl>
                                          <p:spTgt spid="47107"/>
                                        </p:tgtEl>
                                      </p:cBhvr>
                                      <p:by x="150000" y="150000"/>
                                    </p:animScale>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par>
                                <p:cTn id="16" presetID="10" presetClass="exit" presetSubtype="0" fill="hold" grpId="0" nodeType="withEffect">
                                  <p:stCondLst>
                                    <p:cond delay="0"/>
                                  </p:stCondLst>
                                  <p:childTnLst>
                                    <p:animEffect transition="out" filter="fade">
                                      <p:cBhvr>
                                        <p:cTn id="17" dur="2000"/>
                                        <p:tgtEl>
                                          <p:spTgt spid="3"/>
                                        </p:tgtEl>
                                      </p:cBhvr>
                                    </p:animEffect>
                                    <p:set>
                                      <p:cBhvr>
                                        <p:cTn id="18" dur="1" fill="hold">
                                          <p:stCondLst>
                                            <p:cond delay="19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nodeType="clickEffect">
                                  <p:stCondLst>
                                    <p:cond delay="0"/>
                                  </p:stCondLst>
                                  <p:childTnLst>
                                    <p:animMotion origin="layout" path="M -0.25 3.33333E-6 L -0.56875 0.33611 " pathEditMode="relative" rAng="0" ptsTypes="AA">
                                      <p:cBhvr>
                                        <p:cTn id="22" dur="2000" fill="hold"/>
                                        <p:tgtEl>
                                          <p:spTgt spid="47107"/>
                                        </p:tgtEl>
                                        <p:attrNameLst>
                                          <p:attrName>ppt_x</p:attrName>
                                          <p:attrName>ppt_y</p:attrName>
                                        </p:attrNameLst>
                                      </p:cBhvr>
                                      <p:rCtr x="-159" y="168"/>
                                    </p:animMotion>
                                  </p:childTnLst>
                                </p:cTn>
                              </p:par>
                              <p:par>
                                <p:cTn id="23" presetID="6" presetClass="emph" presetSubtype="0" fill="hold" nodeType="withEffect">
                                  <p:stCondLst>
                                    <p:cond delay="0"/>
                                  </p:stCondLst>
                                  <p:childTnLst>
                                    <p:animScale>
                                      <p:cBhvr>
                                        <p:cTn id="24" dur="2000" fill="hold"/>
                                        <p:tgtEl>
                                          <p:spTgt spid="47107"/>
                                        </p:tgtEl>
                                      </p:cBhvr>
                                      <p:by x="50000" y="50000"/>
                                    </p:animScale>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2000"/>
                                        <p:tgtEl>
                                          <p:spTgt spid="27"/>
                                        </p:tgtEl>
                                      </p:cBhvr>
                                    </p:animEffect>
                                  </p:childTnLst>
                                </p:cTn>
                              </p:par>
                            </p:childTnLst>
                          </p:cTn>
                        </p:par>
                        <p:par>
                          <p:cTn id="29" fill="hold">
                            <p:stCondLst>
                              <p:cond delay="4000"/>
                            </p:stCondLst>
                            <p:childTnLst>
                              <p:par>
                                <p:cTn id="30" presetID="10" presetClass="entr" presetSubtype="0" fill="hold" nodeType="afterEffect">
                                  <p:stCondLst>
                                    <p:cond delay="200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39" descr="pie chart1.gif"/>
          <p:cNvPicPr>
            <a:picLocks noChangeAspect="1"/>
          </p:cNvPicPr>
          <p:nvPr/>
        </p:nvPicPr>
        <p:blipFill>
          <a:blip r:embed="rId3"/>
          <a:stretch>
            <a:fillRect/>
          </a:stretch>
        </p:blipFill>
        <p:spPr>
          <a:xfrm>
            <a:off x="0" y="762000"/>
            <a:ext cx="9144000" cy="6476999"/>
          </a:xfrm>
          <a:prstGeom prst="rect">
            <a:avLst/>
          </a:prstGeom>
        </p:spPr>
      </p:pic>
      <p:pic>
        <p:nvPicPr>
          <p:cNvPr id="41" name="Picture 40" descr="pie chart2.gif"/>
          <p:cNvPicPr>
            <a:picLocks noChangeAspect="1"/>
          </p:cNvPicPr>
          <p:nvPr/>
        </p:nvPicPr>
        <p:blipFill>
          <a:blip r:embed="rId4"/>
          <a:stretch>
            <a:fillRect/>
          </a:stretch>
        </p:blipFill>
        <p:spPr>
          <a:xfrm>
            <a:off x="-381000" y="838201"/>
            <a:ext cx="9524999" cy="6019800"/>
          </a:xfrm>
          <a:prstGeom prst="rect">
            <a:avLst/>
          </a:prstGeom>
        </p:spPr>
      </p:pic>
      <p:sp>
        <p:nvSpPr>
          <p:cNvPr id="7" name="TextBox 6"/>
          <p:cNvSpPr txBox="1"/>
          <p:nvPr/>
        </p:nvSpPr>
        <p:spPr>
          <a:xfrm>
            <a:off x="651931" y="2887138"/>
            <a:ext cx="1295400" cy="369332"/>
          </a:xfrm>
          <a:prstGeom prst="rect">
            <a:avLst/>
          </a:prstGeom>
          <a:noFill/>
        </p:spPr>
        <p:txBody>
          <a:bodyPr wrap="square" rtlCol="0">
            <a:spAutoFit/>
          </a:bodyPr>
          <a:lstStyle/>
          <a:p>
            <a:r>
              <a:rPr lang="en-US" dirty="0" smtClean="0"/>
              <a:t>Closed 24%</a:t>
            </a:r>
            <a:endParaRPr lang="en-US" dirty="0"/>
          </a:p>
        </p:txBody>
      </p:sp>
      <p:sp>
        <p:nvSpPr>
          <p:cNvPr id="8" name="TextBox 7"/>
          <p:cNvSpPr txBox="1"/>
          <p:nvPr/>
        </p:nvSpPr>
        <p:spPr>
          <a:xfrm>
            <a:off x="2792079" y="1680714"/>
            <a:ext cx="1371600" cy="369332"/>
          </a:xfrm>
          <a:prstGeom prst="rect">
            <a:avLst/>
          </a:prstGeom>
          <a:noFill/>
        </p:spPr>
        <p:txBody>
          <a:bodyPr wrap="square" rtlCol="0">
            <a:spAutoFit/>
          </a:bodyPr>
          <a:lstStyle/>
          <a:p>
            <a:r>
              <a:rPr lang="en-US" dirty="0" smtClean="0"/>
              <a:t>Tourist 11%</a:t>
            </a:r>
            <a:endParaRPr lang="en-US" dirty="0"/>
          </a:p>
        </p:txBody>
      </p:sp>
      <p:sp>
        <p:nvSpPr>
          <p:cNvPr id="9" name="TextBox 8"/>
          <p:cNvSpPr txBox="1"/>
          <p:nvPr/>
        </p:nvSpPr>
        <p:spPr>
          <a:xfrm>
            <a:off x="6553200" y="3040498"/>
            <a:ext cx="2286000" cy="369332"/>
          </a:xfrm>
          <a:prstGeom prst="rect">
            <a:avLst/>
          </a:prstGeom>
          <a:noFill/>
        </p:spPr>
        <p:txBody>
          <a:bodyPr wrap="square" rtlCol="0">
            <a:spAutoFit/>
          </a:bodyPr>
          <a:lstStyle/>
          <a:p>
            <a:r>
              <a:rPr lang="en-US" dirty="0" smtClean="0"/>
              <a:t>Basic Necessities 5%</a:t>
            </a:r>
            <a:endParaRPr lang="en-US" dirty="0"/>
          </a:p>
        </p:txBody>
      </p:sp>
      <p:sp>
        <p:nvSpPr>
          <p:cNvPr id="25" name="TextBox 24"/>
          <p:cNvSpPr txBox="1"/>
          <p:nvPr/>
        </p:nvSpPr>
        <p:spPr>
          <a:xfrm>
            <a:off x="862641" y="1590135"/>
            <a:ext cx="1143000" cy="369332"/>
          </a:xfrm>
          <a:prstGeom prst="rect">
            <a:avLst/>
          </a:prstGeom>
          <a:noFill/>
        </p:spPr>
        <p:txBody>
          <a:bodyPr wrap="square" rtlCol="0">
            <a:spAutoFit/>
          </a:bodyPr>
          <a:lstStyle/>
          <a:p>
            <a:r>
              <a:rPr lang="en-US" dirty="0" smtClean="0"/>
              <a:t>Health 1%</a:t>
            </a:r>
            <a:endParaRPr lang="en-US" dirty="0"/>
          </a:p>
        </p:txBody>
      </p:sp>
      <p:sp>
        <p:nvSpPr>
          <p:cNvPr id="26" name="TextBox 25"/>
          <p:cNvSpPr txBox="1"/>
          <p:nvPr/>
        </p:nvSpPr>
        <p:spPr>
          <a:xfrm>
            <a:off x="5270742" y="2140788"/>
            <a:ext cx="1905000" cy="369332"/>
          </a:xfrm>
          <a:prstGeom prst="rect">
            <a:avLst/>
          </a:prstGeom>
          <a:noFill/>
        </p:spPr>
        <p:txBody>
          <a:bodyPr wrap="square" rtlCol="0">
            <a:spAutoFit/>
          </a:bodyPr>
          <a:lstStyle/>
          <a:p>
            <a:r>
              <a:rPr lang="en-US" dirty="0" smtClean="0"/>
              <a:t>Service 24%</a:t>
            </a:r>
            <a:endParaRPr lang="en-US" dirty="0"/>
          </a:p>
        </p:txBody>
      </p:sp>
      <p:sp>
        <p:nvSpPr>
          <p:cNvPr id="27" name="TextBox 26"/>
          <p:cNvSpPr txBox="1"/>
          <p:nvPr/>
        </p:nvSpPr>
        <p:spPr>
          <a:xfrm>
            <a:off x="5486400" y="4048665"/>
            <a:ext cx="1981200" cy="369332"/>
          </a:xfrm>
          <a:prstGeom prst="rect">
            <a:avLst/>
          </a:prstGeom>
          <a:noFill/>
        </p:spPr>
        <p:txBody>
          <a:bodyPr wrap="square" rtlCol="0">
            <a:spAutoFit/>
          </a:bodyPr>
          <a:lstStyle/>
          <a:p>
            <a:r>
              <a:rPr lang="en-US" dirty="0" smtClean="0"/>
              <a:t>Food Service 20%</a:t>
            </a:r>
            <a:endParaRPr lang="en-US" dirty="0"/>
          </a:p>
        </p:txBody>
      </p:sp>
      <p:sp>
        <p:nvSpPr>
          <p:cNvPr id="28" name="TextBox 27"/>
          <p:cNvSpPr txBox="1"/>
          <p:nvPr/>
        </p:nvSpPr>
        <p:spPr>
          <a:xfrm>
            <a:off x="3279477" y="4648200"/>
            <a:ext cx="990600" cy="369332"/>
          </a:xfrm>
          <a:prstGeom prst="rect">
            <a:avLst/>
          </a:prstGeom>
          <a:noFill/>
        </p:spPr>
        <p:txBody>
          <a:bodyPr wrap="square" rtlCol="0">
            <a:spAutoFit/>
          </a:bodyPr>
          <a:lstStyle/>
          <a:p>
            <a:r>
              <a:rPr lang="en-US" dirty="0" smtClean="0"/>
              <a:t>Art 9%</a:t>
            </a:r>
            <a:endParaRPr lang="en-US" dirty="0"/>
          </a:p>
        </p:txBody>
      </p:sp>
      <p:sp>
        <p:nvSpPr>
          <p:cNvPr id="29" name="TextBox 28"/>
          <p:cNvSpPr txBox="1"/>
          <p:nvPr/>
        </p:nvSpPr>
        <p:spPr>
          <a:xfrm>
            <a:off x="1478952" y="4369438"/>
            <a:ext cx="1447800" cy="369332"/>
          </a:xfrm>
          <a:prstGeom prst="rect">
            <a:avLst/>
          </a:prstGeom>
          <a:noFill/>
        </p:spPr>
        <p:txBody>
          <a:bodyPr wrap="square" rtlCol="0">
            <a:spAutoFit/>
          </a:bodyPr>
          <a:lstStyle/>
          <a:p>
            <a:r>
              <a:rPr lang="en-US" dirty="0" smtClean="0"/>
              <a:t>Clothing 6%</a:t>
            </a:r>
            <a:endParaRPr lang="en-US" dirty="0"/>
          </a:p>
        </p:txBody>
      </p:sp>
      <p:sp>
        <p:nvSpPr>
          <p:cNvPr id="2" name="Title 1"/>
          <p:cNvSpPr>
            <a:spLocks noGrp="1"/>
          </p:cNvSpPr>
          <p:nvPr>
            <p:ph type="title"/>
          </p:nvPr>
        </p:nvSpPr>
        <p:spPr>
          <a:xfrm>
            <a:off x="380997" y="50808"/>
            <a:ext cx="8382000" cy="762000"/>
          </a:xfrm>
        </p:spPr>
        <p:txBody>
          <a:bodyPr>
            <a:noAutofit/>
          </a:bodyPr>
          <a:lstStyle/>
          <a:p>
            <a:r>
              <a:rPr lang="en-US" sz="4300" dirty="0" err="1" smtClean="0"/>
              <a:t>Dorsoduro</a:t>
            </a:r>
            <a:r>
              <a:rPr lang="en-US" sz="4300" dirty="0" smtClean="0"/>
              <a:t> Shop Breakdown in 2005</a:t>
            </a:r>
            <a:endParaRPr lang="en-US" sz="4300" dirty="0"/>
          </a:p>
        </p:txBody>
      </p:sp>
      <p:sp>
        <p:nvSpPr>
          <p:cNvPr id="4" name="Title 5"/>
          <p:cNvSpPr txBox="1">
            <a:spLocks/>
          </p:cNvSpPr>
          <p:nvPr/>
        </p:nvSpPr>
        <p:spPr>
          <a:xfrm>
            <a:off x="457200" y="6"/>
            <a:ext cx="82296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err="1" smtClean="0">
                <a:ln>
                  <a:noFill/>
                </a:ln>
                <a:solidFill>
                  <a:schemeClr val="tx1"/>
                </a:solidFill>
                <a:effectLst/>
                <a:uLnTx/>
                <a:uFillTx/>
                <a:latin typeface="+mj-lt"/>
                <a:ea typeface="+mj-ea"/>
                <a:cs typeface="+mj-cs"/>
              </a:rPr>
              <a:t>Dorsoduro</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Shop Breakdown in 1970</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1" name="TextBox 30"/>
          <p:cNvSpPr txBox="1"/>
          <p:nvPr/>
        </p:nvSpPr>
        <p:spPr>
          <a:xfrm>
            <a:off x="3064942" y="1346202"/>
            <a:ext cx="1295400" cy="369332"/>
          </a:xfrm>
          <a:prstGeom prst="rect">
            <a:avLst/>
          </a:prstGeom>
          <a:noFill/>
        </p:spPr>
        <p:txBody>
          <a:bodyPr wrap="square" rtlCol="0">
            <a:spAutoFit/>
          </a:bodyPr>
          <a:lstStyle/>
          <a:p>
            <a:r>
              <a:rPr lang="en-US" dirty="0" smtClean="0"/>
              <a:t>Tourist 2%</a:t>
            </a:r>
            <a:endParaRPr lang="en-US" dirty="0"/>
          </a:p>
        </p:txBody>
      </p:sp>
      <p:sp>
        <p:nvSpPr>
          <p:cNvPr id="32" name="TextBox 31"/>
          <p:cNvSpPr txBox="1"/>
          <p:nvPr/>
        </p:nvSpPr>
        <p:spPr>
          <a:xfrm>
            <a:off x="1286301" y="1659150"/>
            <a:ext cx="1143000" cy="381000"/>
          </a:xfrm>
          <a:prstGeom prst="rect">
            <a:avLst/>
          </a:prstGeom>
          <a:noFill/>
        </p:spPr>
        <p:txBody>
          <a:bodyPr wrap="square" rtlCol="0">
            <a:spAutoFit/>
          </a:bodyPr>
          <a:lstStyle/>
          <a:p>
            <a:r>
              <a:rPr lang="en-US" dirty="0" smtClean="0"/>
              <a:t>Closed 3%</a:t>
            </a:r>
            <a:endParaRPr lang="en-US" dirty="0"/>
          </a:p>
        </p:txBody>
      </p:sp>
      <p:sp>
        <p:nvSpPr>
          <p:cNvPr id="33" name="TextBox 32"/>
          <p:cNvSpPr txBox="1"/>
          <p:nvPr/>
        </p:nvSpPr>
        <p:spPr>
          <a:xfrm>
            <a:off x="3669099" y="4349145"/>
            <a:ext cx="2667000" cy="369332"/>
          </a:xfrm>
          <a:prstGeom prst="rect">
            <a:avLst/>
          </a:prstGeom>
          <a:noFill/>
        </p:spPr>
        <p:txBody>
          <a:bodyPr wrap="square" rtlCol="0">
            <a:spAutoFit/>
          </a:bodyPr>
          <a:lstStyle/>
          <a:p>
            <a:r>
              <a:rPr lang="en-US" dirty="0" smtClean="0"/>
              <a:t>Basic Necessity 28%</a:t>
            </a:r>
            <a:endParaRPr lang="en-US" dirty="0"/>
          </a:p>
        </p:txBody>
      </p:sp>
      <p:sp>
        <p:nvSpPr>
          <p:cNvPr id="34" name="TextBox 33"/>
          <p:cNvSpPr txBox="1"/>
          <p:nvPr/>
        </p:nvSpPr>
        <p:spPr>
          <a:xfrm>
            <a:off x="6096000" y="2477217"/>
            <a:ext cx="1447800" cy="369332"/>
          </a:xfrm>
          <a:prstGeom prst="rect">
            <a:avLst/>
          </a:prstGeom>
          <a:noFill/>
        </p:spPr>
        <p:txBody>
          <a:bodyPr wrap="square" rtlCol="0">
            <a:spAutoFit/>
          </a:bodyPr>
          <a:lstStyle/>
          <a:p>
            <a:r>
              <a:rPr lang="en-US" dirty="0" smtClean="0"/>
              <a:t>Service 41%</a:t>
            </a:r>
            <a:endParaRPr lang="en-US" dirty="0"/>
          </a:p>
        </p:txBody>
      </p:sp>
      <p:sp>
        <p:nvSpPr>
          <p:cNvPr id="35" name="TextBox 34"/>
          <p:cNvSpPr txBox="1"/>
          <p:nvPr/>
        </p:nvSpPr>
        <p:spPr>
          <a:xfrm>
            <a:off x="1888073" y="1447803"/>
            <a:ext cx="1371600" cy="369332"/>
          </a:xfrm>
          <a:prstGeom prst="rect">
            <a:avLst/>
          </a:prstGeom>
          <a:noFill/>
        </p:spPr>
        <p:txBody>
          <a:bodyPr wrap="square" rtlCol="0">
            <a:spAutoFit/>
          </a:bodyPr>
          <a:lstStyle/>
          <a:p>
            <a:r>
              <a:rPr lang="en-US" dirty="0" smtClean="0"/>
              <a:t>Health 2%</a:t>
            </a:r>
            <a:endParaRPr lang="en-US" dirty="0"/>
          </a:p>
        </p:txBody>
      </p:sp>
      <p:sp>
        <p:nvSpPr>
          <p:cNvPr id="36" name="TextBox 35"/>
          <p:cNvSpPr txBox="1"/>
          <p:nvPr/>
        </p:nvSpPr>
        <p:spPr>
          <a:xfrm>
            <a:off x="1430873" y="2158047"/>
            <a:ext cx="1600200" cy="369332"/>
          </a:xfrm>
          <a:prstGeom prst="rect">
            <a:avLst/>
          </a:prstGeom>
          <a:noFill/>
        </p:spPr>
        <p:txBody>
          <a:bodyPr wrap="square" rtlCol="0">
            <a:spAutoFit/>
          </a:bodyPr>
          <a:lstStyle/>
          <a:p>
            <a:r>
              <a:rPr lang="en-US" dirty="0" smtClean="0"/>
              <a:t>Clothing 6%</a:t>
            </a:r>
            <a:endParaRPr lang="en-US" dirty="0"/>
          </a:p>
        </p:txBody>
      </p:sp>
      <p:sp>
        <p:nvSpPr>
          <p:cNvPr id="37" name="TextBox 36"/>
          <p:cNvSpPr txBox="1"/>
          <p:nvPr/>
        </p:nvSpPr>
        <p:spPr>
          <a:xfrm>
            <a:off x="1295400" y="2656307"/>
            <a:ext cx="1752600" cy="369332"/>
          </a:xfrm>
          <a:prstGeom prst="rect">
            <a:avLst/>
          </a:prstGeom>
          <a:noFill/>
        </p:spPr>
        <p:txBody>
          <a:bodyPr wrap="square" rtlCol="0">
            <a:spAutoFit/>
          </a:bodyPr>
          <a:lstStyle/>
          <a:p>
            <a:r>
              <a:rPr lang="en-US" dirty="0" smtClean="0"/>
              <a:t>Art 6%</a:t>
            </a:r>
            <a:endParaRPr lang="en-US" dirty="0"/>
          </a:p>
        </p:txBody>
      </p:sp>
      <p:sp>
        <p:nvSpPr>
          <p:cNvPr id="38" name="TextBox 37"/>
          <p:cNvSpPr txBox="1"/>
          <p:nvPr/>
        </p:nvSpPr>
        <p:spPr>
          <a:xfrm>
            <a:off x="914403" y="3426132"/>
            <a:ext cx="1981200" cy="381000"/>
          </a:xfrm>
          <a:prstGeom prst="rect">
            <a:avLst/>
          </a:prstGeom>
          <a:noFill/>
        </p:spPr>
        <p:txBody>
          <a:bodyPr wrap="square" rtlCol="0">
            <a:spAutoFit/>
          </a:bodyPr>
          <a:lstStyle/>
          <a:p>
            <a:r>
              <a:rPr lang="en-US" dirty="0" smtClean="0"/>
              <a:t>Food Service 12%</a:t>
            </a:r>
            <a:endParaRPr lang="en-US" dirty="0"/>
          </a:p>
        </p:txBody>
      </p:sp>
      <p:sp>
        <p:nvSpPr>
          <p:cNvPr id="22" name="TextBox 21"/>
          <p:cNvSpPr txBox="1"/>
          <p:nvPr/>
        </p:nvSpPr>
        <p:spPr>
          <a:xfrm>
            <a:off x="914400" y="6400800"/>
            <a:ext cx="914400" cy="369332"/>
          </a:xfrm>
          <a:prstGeom prst="rect">
            <a:avLst/>
          </a:prstGeom>
          <a:noFill/>
        </p:spPr>
        <p:txBody>
          <a:bodyPr wrap="square" rtlCol="0">
            <a:spAutoFit/>
          </a:bodyPr>
          <a:lstStyle/>
          <a:p>
            <a:endParaRPr lang="en-US" dirty="0"/>
          </a:p>
        </p:txBody>
      </p:sp>
      <p:graphicFrame>
        <p:nvGraphicFramePr>
          <p:cNvPr id="24" name="Table 23"/>
          <p:cNvGraphicFramePr>
            <a:graphicFrameLocks noGrp="1"/>
          </p:cNvGraphicFramePr>
          <p:nvPr/>
        </p:nvGraphicFramePr>
        <p:xfrm>
          <a:off x="6259986" y="914400"/>
          <a:ext cx="2041524" cy="381000"/>
        </p:xfrm>
        <a:graphic>
          <a:graphicData uri="http://schemas.openxmlformats.org/drawingml/2006/table">
            <a:tbl>
              <a:tblPr/>
              <a:tblGrid>
                <a:gridCol w="317500"/>
                <a:gridCol w="889000"/>
                <a:gridCol w="407987"/>
                <a:gridCol w="427037"/>
              </a:tblGrid>
              <a:tr h="190500">
                <a:tc>
                  <a:txBody>
                    <a:bodyPr/>
                    <a:lstStyle/>
                    <a:p>
                      <a:pPr algn="ctr" fontAlgn="b"/>
                      <a:r>
                        <a:rPr lang="en-US" sz="1100" b="0" i="0" u="none" strike="noStrike" dirty="0">
                          <a:solidFill>
                            <a:schemeClr val="tx1"/>
                          </a:solidFill>
                          <a:latin typeface="Calibri"/>
                        </a:rPr>
                        <a:t>1970</a:t>
                      </a:r>
                    </a:p>
                  </a:txBody>
                  <a:tcPr marL="0" marR="0" marT="0" marB="0" anchor="b">
                    <a:lnL>
                      <a:noFill/>
                    </a:lnL>
                    <a:lnR>
                      <a:noFill/>
                    </a:lnR>
                    <a:lnT>
                      <a:noFill/>
                    </a:lnT>
                    <a:lnB>
                      <a:noFill/>
                    </a:lnB>
                  </a:tcPr>
                </a:tc>
                <a:tc>
                  <a:txBody>
                    <a:bodyPr/>
                    <a:lstStyle/>
                    <a:p>
                      <a:pPr algn="ctr" fontAlgn="b"/>
                      <a:r>
                        <a:rPr lang="en-US" sz="1100" b="0" i="0" u="none" strike="noStrike" dirty="0">
                          <a:solidFill>
                            <a:schemeClr val="tx1"/>
                          </a:solidFill>
                          <a:latin typeface="Calibri"/>
                        </a:rPr>
                        <a:t>Basic </a:t>
                      </a:r>
                      <a:r>
                        <a:rPr lang="en-US" sz="1100" b="0" i="0" u="none" strike="noStrike" dirty="0" smtClean="0">
                          <a:solidFill>
                            <a:schemeClr val="tx1"/>
                          </a:solidFill>
                          <a:latin typeface="Calibri"/>
                        </a:rPr>
                        <a:t>Necessity</a:t>
                      </a:r>
                      <a:endParaRPr lang="en-US" sz="1100" b="0" i="0" u="none" strike="noStrike" dirty="0">
                        <a:solidFill>
                          <a:schemeClr val="tx1"/>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a:solidFill>
                            <a:schemeClr val="tx1"/>
                          </a:solidFill>
                          <a:latin typeface="Calibri"/>
                        </a:rPr>
                        <a:t>Closed</a:t>
                      </a:r>
                    </a:p>
                  </a:txBody>
                  <a:tcPr marL="0" marR="0" marT="0" marB="0" anchor="b">
                    <a:lnL>
                      <a:noFill/>
                    </a:lnL>
                    <a:lnR>
                      <a:noFill/>
                    </a:lnR>
                    <a:lnT>
                      <a:noFill/>
                    </a:lnT>
                    <a:lnB>
                      <a:noFill/>
                    </a:lnB>
                  </a:tcPr>
                </a:tc>
                <a:tc>
                  <a:txBody>
                    <a:bodyPr/>
                    <a:lstStyle/>
                    <a:p>
                      <a:pPr algn="ctr" fontAlgn="b"/>
                      <a:r>
                        <a:rPr lang="en-US" sz="1100" b="0" i="0" u="none" strike="noStrike" dirty="0">
                          <a:solidFill>
                            <a:schemeClr val="tx1"/>
                          </a:solidFill>
                          <a:latin typeface="Calibri"/>
                        </a:rPr>
                        <a:t>Tourist</a:t>
                      </a:r>
                    </a:p>
                  </a:txBody>
                  <a:tcPr marL="0" marR="0" marT="0" marB="0" anchor="b">
                    <a:lnL>
                      <a:noFill/>
                    </a:lnL>
                    <a:lnR>
                      <a:noFill/>
                    </a:lnR>
                    <a:lnT>
                      <a:noFill/>
                    </a:lnT>
                    <a:lnB>
                      <a:noFill/>
                    </a:lnB>
                  </a:tcPr>
                </a:tc>
              </a:tr>
              <a:tr h="190500">
                <a:tc>
                  <a:txBody>
                    <a:bodyPr/>
                    <a:lstStyle/>
                    <a:p>
                      <a:pPr algn="l" fontAlgn="b"/>
                      <a:endParaRPr lang="en-US" sz="1100" b="0" i="0" u="none" strike="noStrike" dirty="0">
                        <a:solidFill>
                          <a:schemeClr val="tx1"/>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smtClean="0">
                          <a:solidFill>
                            <a:schemeClr val="tx1"/>
                          </a:solidFill>
                          <a:latin typeface="Calibri"/>
                        </a:rPr>
                        <a:t>28%</a:t>
                      </a:r>
                      <a:endParaRPr lang="en-US" sz="1100" b="0" i="0" u="none" strike="noStrike" dirty="0">
                        <a:solidFill>
                          <a:schemeClr val="tx1"/>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smtClean="0">
                          <a:solidFill>
                            <a:schemeClr val="tx1"/>
                          </a:solidFill>
                          <a:latin typeface="Calibri"/>
                        </a:rPr>
                        <a:t>3%</a:t>
                      </a:r>
                      <a:endParaRPr lang="en-US" sz="1100" b="0" i="0" u="none" strike="noStrike" dirty="0">
                        <a:solidFill>
                          <a:schemeClr val="tx1"/>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smtClean="0">
                          <a:solidFill>
                            <a:schemeClr val="tx1"/>
                          </a:solidFill>
                          <a:latin typeface="Calibri"/>
                        </a:rPr>
                        <a:t>2%</a:t>
                      </a:r>
                      <a:endParaRPr lang="en-US" sz="1100" b="0" i="0" u="none" strike="noStrike" dirty="0">
                        <a:solidFill>
                          <a:schemeClr val="tx1"/>
                        </a:solidFill>
                        <a:latin typeface="Calibri"/>
                      </a:endParaRPr>
                    </a:p>
                  </a:txBody>
                  <a:tcPr marL="0" marR="0" marT="0" marB="0" anchor="b">
                    <a:lnL>
                      <a:noFill/>
                    </a:lnL>
                    <a:lnR>
                      <a:noFill/>
                    </a:lnR>
                    <a:lnT>
                      <a:noFill/>
                    </a:lnT>
                    <a:lnB>
                      <a:noFill/>
                    </a:lnB>
                  </a:tcPr>
                </a:tc>
              </a:tr>
            </a:tbl>
          </a:graphicData>
        </a:graphic>
      </p:graphicFrame>
      <p:graphicFrame>
        <p:nvGraphicFramePr>
          <p:cNvPr id="39" name="Table 38"/>
          <p:cNvGraphicFramePr>
            <a:graphicFrameLocks noGrp="1"/>
          </p:cNvGraphicFramePr>
          <p:nvPr/>
        </p:nvGraphicFramePr>
        <p:xfrm>
          <a:off x="6276986" y="1347159"/>
          <a:ext cx="2041524" cy="381000"/>
        </p:xfrm>
        <a:graphic>
          <a:graphicData uri="http://schemas.openxmlformats.org/drawingml/2006/table">
            <a:tbl>
              <a:tblPr/>
              <a:tblGrid>
                <a:gridCol w="317500"/>
                <a:gridCol w="889000"/>
                <a:gridCol w="407987"/>
                <a:gridCol w="427037"/>
              </a:tblGrid>
              <a:tr h="190500">
                <a:tc>
                  <a:txBody>
                    <a:bodyPr/>
                    <a:lstStyle/>
                    <a:p>
                      <a:pPr algn="ctr" fontAlgn="b"/>
                      <a:r>
                        <a:rPr lang="en-US" sz="1100" b="0" i="0" u="none" strike="noStrike" dirty="0">
                          <a:solidFill>
                            <a:schemeClr val="tx1"/>
                          </a:solidFill>
                          <a:latin typeface="Calibri"/>
                        </a:rPr>
                        <a:t>2005</a:t>
                      </a:r>
                    </a:p>
                  </a:txBody>
                  <a:tcPr marL="0" marR="0" marT="0" marB="0" anchor="b">
                    <a:lnL>
                      <a:noFill/>
                    </a:lnL>
                    <a:lnR>
                      <a:noFill/>
                    </a:lnR>
                    <a:lnT>
                      <a:noFill/>
                    </a:lnT>
                    <a:lnB>
                      <a:noFill/>
                    </a:lnB>
                  </a:tcPr>
                </a:tc>
                <a:tc>
                  <a:txBody>
                    <a:bodyPr/>
                    <a:lstStyle/>
                    <a:p>
                      <a:pPr algn="ctr" fontAlgn="b"/>
                      <a:r>
                        <a:rPr lang="en-US" sz="1100" b="0" i="0" u="none" strike="noStrike" dirty="0">
                          <a:solidFill>
                            <a:schemeClr val="tx1"/>
                          </a:solidFill>
                          <a:latin typeface="Calibri"/>
                        </a:rPr>
                        <a:t>Basic </a:t>
                      </a:r>
                      <a:r>
                        <a:rPr lang="en-US" sz="1100" b="0" i="0" u="none" strike="noStrike" dirty="0" smtClean="0">
                          <a:solidFill>
                            <a:schemeClr val="tx1"/>
                          </a:solidFill>
                          <a:latin typeface="Calibri"/>
                        </a:rPr>
                        <a:t>Necessity</a:t>
                      </a:r>
                      <a:endParaRPr lang="en-US" sz="1100" b="0" i="0" u="none" strike="noStrike" dirty="0">
                        <a:solidFill>
                          <a:schemeClr val="tx1"/>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a:solidFill>
                            <a:schemeClr val="tx1"/>
                          </a:solidFill>
                          <a:latin typeface="Calibri"/>
                        </a:rPr>
                        <a:t>Closed</a:t>
                      </a:r>
                    </a:p>
                  </a:txBody>
                  <a:tcPr marL="0" marR="0" marT="0" marB="0" anchor="b">
                    <a:lnL>
                      <a:noFill/>
                    </a:lnL>
                    <a:lnR>
                      <a:noFill/>
                    </a:lnR>
                    <a:lnT>
                      <a:noFill/>
                    </a:lnT>
                    <a:lnB>
                      <a:noFill/>
                    </a:lnB>
                  </a:tcPr>
                </a:tc>
                <a:tc>
                  <a:txBody>
                    <a:bodyPr/>
                    <a:lstStyle/>
                    <a:p>
                      <a:pPr algn="ctr" fontAlgn="b"/>
                      <a:r>
                        <a:rPr lang="en-US" sz="1100" b="0" i="0" u="none" strike="noStrike" dirty="0">
                          <a:solidFill>
                            <a:schemeClr val="tx1"/>
                          </a:solidFill>
                          <a:latin typeface="Calibri"/>
                        </a:rPr>
                        <a:t>Tourist</a:t>
                      </a:r>
                    </a:p>
                  </a:txBody>
                  <a:tcPr marL="0" marR="0" marT="0" marB="0" anchor="b">
                    <a:lnL>
                      <a:noFill/>
                    </a:lnL>
                    <a:lnR>
                      <a:noFill/>
                    </a:lnR>
                    <a:lnT>
                      <a:noFill/>
                    </a:lnT>
                    <a:lnB>
                      <a:noFill/>
                    </a:lnB>
                  </a:tcPr>
                </a:tc>
              </a:tr>
              <a:tr h="190500">
                <a:tc>
                  <a:txBody>
                    <a:bodyPr/>
                    <a:lstStyle/>
                    <a:p>
                      <a:pPr algn="l" fontAlgn="b"/>
                      <a:endParaRPr lang="en-US" sz="1100" b="0" i="0" u="none" strike="noStrike">
                        <a:solidFill>
                          <a:schemeClr val="tx1"/>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smtClean="0">
                          <a:solidFill>
                            <a:schemeClr val="tx1"/>
                          </a:solidFill>
                          <a:latin typeface="Calibri"/>
                        </a:rPr>
                        <a:t>5%</a:t>
                      </a:r>
                      <a:endParaRPr lang="en-US" sz="1100" b="0" i="0" u="none" strike="noStrike" dirty="0">
                        <a:solidFill>
                          <a:schemeClr val="tx1"/>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smtClean="0">
                          <a:solidFill>
                            <a:schemeClr val="tx1"/>
                          </a:solidFill>
                          <a:latin typeface="Calibri"/>
                        </a:rPr>
                        <a:t>24%</a:t>
                      </a:r>
                      <a:endParaRPr lang="en-US" sz="1100" b="0" i="0" u="none" strike="noStrike" dirty="0">
                        <a:solidFill>
                          <a:schemeClr val="tx1"/>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smtClean="0">
                          <a:solidFill>
                            <a:schemeClr val="tx1"/>
                          </a:solidFill>
                          <a:latin typeface="Calibri"/>
                        </a:rPr>
                        <a:t>11%</a:t>
                      </a:r>
                      <a:endParaRPr lang="en-US" sz="1100" b="0" i="0" u="none" strike="noStrike" dirty="0">
                        <a:solidFill>
                          <a:schemeClr val="tx1"/>
                        </a:solidFill>
                        <a:latin typeface="Calibri"/>
                      </a:endParaRP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1" nodeType="clickEffect">
                                  <p:stCondLst>
                                    <p:cond delay="0"/>
                                  </p:stCondLst>
                                  <p:childTnLst>
                                    <p:animScale>
                                      <p:cBhvr>
                                        <p:cTn id="6" dur="2000" fill="hold"/>
                                        <p:tgtEl>
                                          <p:spTgt spid="33"/>
                                        </p:tgtEl>
                                      </p:cBhvr>
                                      <p:by x="150000" y="150000"/>
                                    </p:animScale>
                                  </p:childTnLst>
                                </p:cTn>
                              </p:par>
                              <p:par>
                                <p:cTn id="7" presetID="6" presetClass="emph" presetSubtype="0" fill="hold" grpId="1" nodeType="withEffect">
                                  <p:stCondLst>
                                    <p:cond delay="0"/>
                                  </p:stCondLst>
                                  <p:childTnLst>
                                    <p:animScale>
                                      <p:cBhvr>
                                        <p:cTn id="8" dur="2000" fill="hold"/>
                                        <p:tgtEl>
                                          <p:spTgt spid="31"/>
                                        </p:tgtEl>
                                      </p:cBhvr>
                                      <p:by x="150000" y="150000"/>
                                    </p:animScale>
                                  </p:childTnLst>
                                </p:cTn>
                              </p:par>
                              <p:par>
                                <p:cTn id="9" presetID="6" presetClass="emph" presetSubtype="0" fill="hold" grpId="1" nodeType="withEffect">
                                  <p:stCondLst>
                                    <p:cond delay="0"/>
                                  </p:stCondLst>
                                  <p:childTnLst>
                                    <p:animScale>
                                      <p:cBhvr>
                                        <p:cTn id="10" dur="2000" fill="hold"/>
                                        <p:tgtEl>
                                          <p:spTgt spid="32"/>
                                        </p:tgtEl>
                                      </p:cBhvr>
                                      <p:by x="150000" y="150000"/>
                                    </p:animScale>
                                  </p:childTnLst>
                                </p:cTn>
                              </p:par>
                              <p:par>
                                <p:cTn id="11" presetID="6" presetClass="emph" presetSubtype="0" fill="hold" nodeType="withEffect">
                                  <p:stCondLst>
                                    <p:cond delay="0"/>
                                  </p:stCondLst>
                                  <p:childTnLst>
                                    <p:animScale>
                                      <p:cBhvr>
                                        <p:cTn id="12" dur="2000" fill="hold"/>
                                        <p:tgtEl>
                                          <p:spTgt spid="24"/>
                                        </p:tgtEl>
                                      </p:cBhvr>
                                      <p:by x="150000" y="150000"/>
                                    </p:animScale>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2000"/>
                                        <p:tgtEl>
                                          <p:spTgt spid="4"/>
                                        </p:tgtEl>
                                      </p:cBhvr>
                                    </p:animEffect>
                                    <p:set>
                                      <p:cBhvr>
                                        <p:cTn id="17" dur="1" fill="hold">
                                          <p:stCondLst>
                                            <p:cond delay="1999"/>
                                          </p:stCondLst>
                                        </p:cTn>
                                        <p:tgtEl>
                                          <p:spTgt spid="4"/>
                                        </p:tgtEl>
                                        <p:attrNameLst>
                                          <p:attrName>style.visibility</p:attrName>
                                        </p:attrNameLst>
                                      </p:cBhvr>
                                      <p:to>
                                        <p:strVal val="hidden"/>
                                      </p:to>
                                    </p:set>
                                  </p:childTnLst>
                                </p:cTn>
                              </p:par>
                              <p:par>
                                <p:cTn id="18" presetID="10" presetClass="exit" presetSubtype="0" fill="hold" nodeType="withEffect">
                                  <p:stCondLst>
                                    <p:cond delay="0"/>
                                  </p:stCondLst>
                                  <p:childTnLst>
                                    <p:animEffect transition="out" filter="fade">
                                      <p:cBhvr>
                                        <p:cTn id="19" dur="2000"/>
                                        <p:tgtEl>
                                          <p:spTgt spid="41"/>
                                        </p:tgtEl>
                                      </p:cBhvr>
                                    </p:animEffect>
                                    <p:set>
                                      <p:cBhvr>
                                        <p:cTn id="20" dur="1" fill="hold">
                                          <p:stCondLst>
                                            <p:cond delay="1999"/>
                                          </p:stCondLst>
                                        </p:cTn>
                                        <p:tgtEl>
                                          <p:spTgt spid="41"/>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2000"/>
                                        <p:tgtEl>
                                          <p:spTgt spid="31"/>
                                        </p:tgtEl>
                                      </p:cBhvr>
                                    </p:animEffect>
                                    <p:set>
                                      <p:cBhvr>
                                        <p:cTn id="23" dur="1" fill="hold">
                                          <p:stCondLst>
                                            <p:cond delay="1999"/>
                                          </p:stCondLst>
                                        </p:cTn>
                                        <p:tgtEl>
                                          <p:spTgt spid="31"/>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2000"/>
                                        <p:tgtEl>
                                          <p:spTgt spid="32"/>
                                        </p:tgtEl>
                                      </p:cBhvr>
                                    </p:animEffect>
                                    <p:set>
                                      <p:cBhvr>
                                        <p:cTn id="26" dur="1" fill="hold">
                                          <p:stCondLst>
                                            <p:cond delay="1999"/>
                                          </p:stCondLst>
                                        </p:cTn>
                                        <p:tgtEl>
                                          <p:spTgt spid="32"/>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2000"/>
                                        <p:tgtEl>
                                          <p:spTgt spid="33"/>
                                        </p:tgtEl>
                                      </p:cBhvr>
                                    </p:animEffect>
                                    <p:set>
                                      <p:cBhvr>
                                        <p:cTn id="29" dur="1" fill="hold">
                                          <p:stCondLst>
                                            <p:cond delay="1999"/>
                                          </p:stCondLst>
                                        </p:cTn>
                                        <p:tgtEl>
                                          <p:spTgt spid="33"/>
                                        </p:tgtEl>
                                        <p:attrNameLst>
                                          <p:attrName>style.visibility</p:attrName>
                                        </p:attrNameLst>
                                      </p:cBhvr>
                                      <p:to>
                                        <p:strVal val="hidden"/>
                                      </p:to>
                                    </p:set>
                                  </p:childTnLst>
                                </p:cTn>
                              </p:par>
                              <p:par>
                                <p:cTn id="30" presetID="10" presetClass="exit" presetSubtype="0" fill="hold" grpId="0" nodeType="withEffect">
                                  <p:stCondLst>
                                    <p:cond delay="0"/>
                                  </p:stCondLst>
                                  <p:childTnLst>
                                    <p:animEffect transition="out" filter="fade">
                                      <p:cBhvr>
                                        <p:cTn id="31" dur="2000"/>
                                        <p:tgtEl>
                                          <p:spTgt spid="35"/>
                                        </p:tgtEl>
                                      </p:cBhvr>
                                    </p:animEffect>
                                    <p:set>
                                      <p:cBhvr>
                                        <p:cTn id="32" dur="1" fill="hold">
                                          <p:stCondLst>
                                            <p:cond delay="1999"/>
                                          </p:stCondLst>
                                        </p:cTn>
                                        <p:tgtEl>
                                          <p:spTgt spid="35"/>
                                        </p:tgtEl>
                                        <p:attrNameLst>
                                          <p:attrName>style.visibility</p:attrName>
                                        </p:attrNameLst>
                                      </p:cBhvr>
                                      <p:to>
                                        <p:strVal val="hidden"/>
                                      </p:to>
                                    </p:set>
                                  </p:childTnLst>
                                </p:cTn>
                              </p:par>
                              <p:par>
                                <p:cTn id="33" presetID="10" presetClass="exit" presetSubtype="0" fill="hold" grpId="0" nodeType="withEffect">
                                  <p:stCondLst>
                                    <p:cond delay="0"/>
                                  </p:stCondLst>
                                  <p:childTnLst>
                                    <p:animEffect transition="out" filter="fade">
                                      <p:cBhvr>
                                        <p:cTn id="34" dur="2000"/>
                                        <p:tgtEl>
                                          <p:spTgt spid="36"/>
                                        </p:tgtEl>
                                      </p:cBhvr>
                                    </p:animEffect>
                                    <p:set>
                                      <p:cBhvr>
                                        <p:cTn id="35" dur="1" fill="hold">
                                          <p:stCondLst>
                                            <p:cond delay="1999"/>
                                          </p:stCondLst>
                                        </p:cTn>
                                        <p:tgtEl>
                                          <p:spTgt spid="36"/>
                                        </p:tgtEl>
                                        <p:attrNameLst>
                                          <p:attrName>style.visibility</p:attrName>
                                        </p:attrNameLst>
                                      </p:cBhvr>
                                      <p:to>
                                        <p:strVal val="hidden"/>
                                      </p:to>
                                    </p:set>
                                  </p:childTnLst>
                                </p:cTn>
                              </p:par>
                              <p:par>
                                <p:cTn id="36" presetID="10" presetClass="exit" presetSubtype="0" fill="hold" grpId="0" nodeType="withEffect">
                                  <p:stCondLst>
                                    <p:cond delay="0"/>
                                  </p:stCondLst>
                                  <p:childTnLst>
                                    <p:animEffect transition="out" filter="fade">
                                      <p:cBhvr>
                                        <p:cTn id="37" dur="2000"/>
                                        <p:tgtEl>
                                          <p:spTgt spid="37"/>
                                        </p:tgtEl>
                                      </p:cBhvr>
                                    </p:animEffect>
                                    <p:set>
                                      <p:cBhvr>
                                        <p:cTn id="38" dur="1" fill="hold">
                                          <p:stCondLst>
                                            <p:cond delay="1999"/>
                                          </p:stCondLst>
                                        </p:cTn>
                                        <p:tgtEl>
                                          <p:spTgt spid="37"/>
                                        </p:tgtEl>
                                        <p:attrNameLst>
                                          <p:attrName>style.visibility</p:attrName>
                                        </p:attrNameLst>
                                      </p:cBhvr>
                                      <p:to>
                                        <p:strVal val="hidden"/>
                                      </p:to>
                                    </p:set>
                                  </p:childTnLst>
                                </p:cTn>
                              </p:par>
                              <p:par>
                                <p:cTn id="39" presetID="10" presetClass="exit" presetSubtype="0" fill="hold" grpId="0" nodeType="withEffect">
                                  <p:stCondLst>
                                    <p:cond delay="0"/>
                                  </p:stCondLst>
                                  <p:childTnLst>
                                    <p:animEffect transition="out" filter="fade">
                                      <p:cBhvr>
                                        <p:cTn id="40" dur="2000"/>
                                        <p:tgtEl>
                                          <p:spTgt spid="38"/>
                                        </p:tgtEl>
                                      </p:cBhvr>
                                    </p:animEffect>
                                    <p:set>
                                      <p:cBhvr>
                                        <p:cTn id="41" dur="1" fill="hold">
                                          <p:stCondLst>
                                            <p:cond delay="1999"/>
                                          </p:stCondLst>
                                        </p:cTn>
                                        <p:tgtEl>
                                          <p:spTgt spid="38"/>
                                        </p:tgtEl>
                                        <p:attrNameLst>
                                          <p:attrName>style.visibility</p:attrName>
                                        </p:attrNameLst>
                                      </p:cBhvr>
                                      <p:to>
                                        <p:strVal val="hidden"/>
                                      </p:to>
                                    </p:set>
                                  </p:childTnLst>
                                </p:cTn>
                              </p:par>
                              <p:par>
                                <p:cTn id="42" presetID="10" presetClass="exit" presetSubtype="0" fill="hold" grpId="0" nodeType="withEffect">
                                  <p:stCondLst>
                                    <p:cond delay="0"/>
                                  </p:stCondLst>
                                  <p:childTnLst>
                                    <p:animEffect transition="out" filter="fade">
                                      <p:cBhvr>
                                        <p:cTn id="43" dur="2000"/>
                                        <p:tgtEl>
                                          <p:spTgt spid="34"/>
                                        </p:tgtEl>
                                      </p:cBhvr>
                                    </p:animEffect>
                                    <p:set>
                                      <p:cBhvr>
                                        <p:cTn id="44" dur="1" fill="hold">
                                          <p:stCondLst>
                                            <p:cond delay="1999"/>
                                          </p:stCondLst>
                                        </p:cTn>
                                        <p:tgtEl>
                                          <p:spTgt spid="34"/>
                                        </p:tgtEl>
                                        <p:attrNameLst>
                                          <p:attrName>style.visibility</p:attrName>
                                        </p:attrNameLst>
                                      </p:cBhvr>
                                      <p:to>
                                        <p:strVal val="hidden"/>
                                      </p:to>
                                    </p:set>
                                  </p:childTnLst>
                                </p:cTn>
                              </p:par>
                              <p:par>
                                <p:cTn id="45" presetID="10" presetClass="entr" presetSubtype="0" fill="hold" nodeType="with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fade">
                                      <p:cBhvr>
                                        <p:cTn id="47" dur="2000"/>
                                        <p:tgtEl>
                                          <p:spTgt spid="4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fade">
                                      <p:cBhvr>
                                        <p:cTn id="50" dur="2000"/>
                                        <p:tgtEl>
                                          <p:spTgt spid="2"/>
                                        </p:tgtEl>
                                      </p:cBhvr>
                                    </p:animEffect>
                                  </p:childTnLst>
                                </p:cTn>
                              </p:par>
                              <p:par>
                                <p:cTn id="51" presetID="1" presetClass="entr" presetSubtype="0" fill="hold" grpId="1" nodeType="withEffect">
                                  <p:stCondLst>
                                    <p:cond delay="0"/>
                                  </p:stCondLst>
                                  <p:childTnLst>
                                    <p:set>
                                      <p:cBhvr>
                                        <p:cTn id="52" dur="1" fill="hold">
                                          <p:stCondLst>
                                            <p:cond delay="0"/>
                                          </p:stCondLst>
                                        </p:cTn>
                                        <p:tgtEl>
                                          <p:spTgt spid="9"/>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8"/>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6" presetClass="emph" presetSubtype="0" fill="hold" grpId="0" nodeType="clickEffect">
                                  <p:stCondLst>
                                    <p:cond delay="0"/>
                                  </p:stCondLst>
                                  <p:childTnLst>
                                    <p:animScale>
                                      <p:cBhvr>
                                        <p:cTn id="72" dur="2000" fill="hold"/>
                                        <p:tgtEl>
                                          <p:spTgt spid="9"/>
                                        </p:tgtEl>
                                      </p:cBhvr>
                                      <p:by x="150000" y="150000"/>
                                    </p:animScale>
                                  </p:childTnLst>
                                </p:cTn>
                              </p:par>
                              <p:par>
                                <p:cTn id="73" presetID="6" presetClass="emph" presetSubtype="0" fill="hold" grpId="0" nodeType="withEffect">
                                  <p:stCondLst>
                                    <p:cond delay="0"/>
                                  </p:stCondLst>
                                  <p:childTnLst>
                                    <p:animScale>
                                      <p:cBhvr>
                                        <p:cTn id="74" dur="2000" fill="hold"/>
                                        <p:tgtEl>
                                          <p:spTgt spid="7"/>
                                        </p:tgtEl>
                                      </p:cBhvr>
                                      <p:by x="150000" y="150000"/>
                                    </p:animScale>
                                  </p:childTnLst>
                                </p:cTn>
                              </p:par>
                              <p:par>
                                <p:cTn id="75" presetID="6" presetClass="emph" presetSubtype="0" fill="hold" grpId="0" nodeType="withEffect">
                                  <p:stCondLst>
                                    <p:cond delay="0"/>
                                  </p:stCondLst>
                                  <p:childTnLst>
                                    <p:animScale>
                                      <p:cBhvr>
                                        <p:cTn id="76" dur="2000" fill="hold"/>
                                        <p:tgtEl>
                                          <p:spTgt spid="8"/>
                                        </p:tgtEl>
                                      </p:cBhvr>
                                      <p:by x="150000" y="150000"/>
                                    </p:animScale>
                                  </p:childTnLst>
                                </p:cTn>
                              </p:par>
                              <p:par>
                                <p:cTn id="77" presetID="6" presetClass="emph" presetSubtype="0" fill="hold" nodeType="withEffect">
                                  <p:stCondLst>
                                    <p:cond delay="0"/>
                                  </p:stCondLst>
                                  <p:childTnLst>
                                    <p:animScale>
                                      <p:cBhvr>
                                        <p:cTn id="78" dur="2000" fill="hold"/>
                                        <p:tgtEl>
                                          <p:spTgt spid="3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P spid="9" grpId="1"/>
      <p:bldP spid="25" grpId="0"/>
      <p:bldP spid="26" grpId="0"/>
      <p:bldP spid="27" grpId="0"/>
      <p:bldP spid="28" grpId="0"/>
      <p:bldP spid="29" grpId="0"/>
      <p:bldP spid="2" grpId="0"/>
      <p:bldP spid="4" grpId="1"/>
      <p:bldP spid="31" grpId="0"/>
      <p:bldP spid="31" grpId="1"/>
      <p:bldP spid="32" grpId="0"/>
      <p:bldP spid="32" grpId="1"/>
      <p:bldP spid="33" grpId="0"/>
      <p:bldP spid="33" grpId="1"/>
      <p:bldP spid="34" grpId="0"/>
      <p:bldP spid="35" grpId="0"/>
      <p:bldP spid="36" grpId="0"/>
      <p:bldP spid="37" grpId="0"/>
      <p:bldP spid="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0" y="2133600"/>
            <a:ext cx="5181600" cy="2400657"/>
          </a:xfrm>
          <a:prstGeom prst="rect">
            <a:avLst/>
          </a:prstGeom>
          <a:noFill/>
        </p:spPr>
        <p:txBody>
          <a:bodyPr wrap="square" rtlCol="0">
            <a:spAutoFit/>
          </a:bodyPr>
          <a:lstStyle/>
          <a:p>
            <a:pPr algn="ctr"/>
            <a:r>
              <a:rPr lang="en-US" sz="4400" dirty="0" smtClean="0">
                <a:solidFill>
                  <a:srgbClr val="FF0000"/>
                </a:solidFill>
              </a:rPr>
              <a:t>Venetians feel that tourism is a threat to their communities…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3"/>
          <a:srcRect/>
          <a:stretch>
            <a:fillRect/>
          </a:stretch>
        </p:blipFill>
        <p:spPr bwMode="auto">
          <a:xfrm>
            <a:off x="1600200" y="3048000"/>
            <a:ext cx="4133850" cy="657225"/>
          </a:xfrm>
          <a:prstGeom prst="rect">
            <a:avLst/>
          </a:prstGeom>
          <a:noFill/>
          <a:ln w="9525">
            <a:noFill/>
            <a:miter lim="800000"/>
            <a:headEnd/>
            <a:tailEnd/>
          </a:ln>
          <a:effectLst/>
        </p:spPr>
      </p:pic>
      <p:sp>
        <p:nvSpPr>
          <p:cNvPr id="3" name="Title 2"/>
          <p:cNvSpPr>
            <a:spLocks noGrp="1"/>
          </p:cNvSpPr>
          <p:nvPr>
            <p:ph type="title"/>
          </p:nvPr>
        </p:nvSpPr>
        <p:spPr>
          <a:xfrm>
            <a:off x="457200" y="274320"/>
            <a:ext cx="8458200" cy="1143000"/>
          </a:xfrm>
        </p:spPr>
        <p:txBody>
          <a:bodyPr>
            <a:normAutofit/>
          </a:bodyPr>
          <a:lstStyle/>
          <a:p>
            <a:r>
              <a:rPr lang="en-US" sz="5000" dirty="0" err="1" smtClean="0"/>
              <a:t>Contro</a:t>
            </a:r>
            <a:r>
              <a:rPr lang="en-US" sz="5000" dirty="0" smtClean="0"/>
              <a:t> </a:t>
            </a:r>
            <a:endParaRPr lang="en-US" sz="5000" dirty="0"/>
          </a:p>
        </p:txBody>
      </p:sp>
      <p:sp>
        <p:nvSpPr>
          <p:cNvPr id="6" name="Title 1"/>
          <p:cNvSpPr txBox="1">
            <a:spLocks/>
          </p:cNvSpPr>
          <p:nvPr/>
        </p:nvSpPr>
        <p:spPr>
          <a:xfrm>
            <a:off x="914400" y="457200"/>
            <a:ext cx="7470648" cy="79248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effectLst/>
                <a:uLnTx/>
                <a:uFillTx/>
                <a:latin typeface="+mj-lt"/>
                <a:ea typeface="+mj-ea"/>
                <a:cs typeface="+mj-cs"/>
              </a:rPr>
              <a:t>Tourism</a:t>
            </a:r>
          </a:p>
        </p:txBody>
      </p:sp>
      <p:grpSp>
        <p:nvGrpSpPr>
          <p:cNvPr id="21" name="Group 20"/>
          <p:cNvGrpSpPr/>
          <p:nvPr/>
        </p:nvGrpSpPr>
        <p:grpSpPr>
          <a:xfrm>
            <a:off x="4953000" y="3657600"/>
            <a:ext cx="3810000" cy="1938992"/>
            <a:chOff x="4953000" y="3657600"/>
            <a:chExt cx="3810000" cy="1938992"/>
          </a:xfrm>
        </p:grpSpPr>
        <p:sp>
          <p:nvSpPr>
            <p:cNvPr id="8" name="TextBox 7"/>
            <p:cNvSpPr txBox="1"/>
            <p:nvPr/>
          </p:nvSpPr>
          <p:spPr>
            <a:xfrm>
              <a:off x="5105400" y="3657600"/>
              <a:ext cx="3657600" cy="1938992"/>
            </a:xfrm>
            <a:prstGeom prst="rect">
              <a:avLst/>
            </a:prstGeom>
            <a:noFill/>
          </p:spPr>
          <p:txBody>
            <a:bodyPr wrap="square" rtlCol="0">
              <a:spAutoFit/>
            </a:bodyPr>
            <a:lstStyle/>
            <a:p>
              <a:pPr lvl="0" algn="ctr"/>
              <a:r>
                <a:rPr lang="en-US" sz="3000" b="1" dirty="0" smtClean="0"/>
                <a:t>Too many tourists, stores are catered towards tourism.</a:t>
              </a:r>
            </a:p>
            <a:p>
              <a:pPr lvl="0" algn="ctr"/>
              <a:r>
                <a:rPr lang="en-US" sz="3000" b="1" dirty="0" smtClean="0"/>
                <a:t>-Retired Venetian, 70</a:t>
              </a:r>
            </a:p>
          </p:txBody>
        </p:sp>
        <p:pic>
          <p:nvPicPr>
            <p:cNvPr id="17" name="Picture 16"/>
            <p:cNvPicPr/>
            <p:nvPr/>
          </p:nvPicPr>
          <p:blipFill>
            <a:blip r:embed="rId4"/>
            <a:srcRect/>
            <a:stretch>
              <a:fillRect/>
            </a:stretch>
          </p:blipFill>
          <p:spPr bwMode="auto">
            <a:xfrm>
              <a:off x="8264106" y="4579188"/>
              <a:ext cx="495300" cy="466725"/>
            </a:xfrm>
            <a:prstGeom prst="rect">
              <a:avLst/>
            </a:prstGeom>
            <a:noFill/>
            <a:ln w="9525">
              <a:noFill/>
              <a:miter lim="800000"/>
              <a:headEnd/>
              <a:tailEnd/>
            </a:ln>
            <a:effectLst/>
          </p:spPr>
        </p:pic>
        <p:pic>
          <p:nvPicPr>
            <p:cNvPr id="18" name="Picture 17"/>
            <p:cNvPicPr/>
            <p:nvPr/>
          </p:nvPicPr>
          <p:blipFill>
            <a:blip r:embed="rId4"/>
            <a:srcRect/>
            <a:stretch>
              <a:fillRect/>
            </a:stretch>
          </p:blipFill>
          <p:spPr bwMode="auto">
            <a:xfrm rot="10800000">
              <a:off x="4953000" y="3657600"/>
              <a:ext cx="495300" cy="466725"/>
            </a:xfrm>
            <a:prstGeom prst="rect">
              <a:avLst/>
            </a:prstGeom>
            <a:noFill/>
            <a:ln w="9525">
              <a:noFill/>
              <a:miter lim="800000"/>
              <a:headEnd/>
              <a:tailEnd/>
            </a:ln>
            <a:effectLst/>
          </p:spPr>
        </p:pic>
      </p:grpSp>
      <p:grpSp>
        <p:nvGrpSpPr>
          <p:cNvPr id="20" name="Group 19"/>
          <p:cNvGrpSpPr/>
          <p:nvPr/>
        </p:nvGrpSpPr>
        <p:grpSpPr>
          <a:xfrm>
            <a:off x="152400" y="1465053"/>
            <a:ext cx="5105400" cy="2658915"/>
            <a:chOff x="152400" y="1465053"/>
            <a:chExt cx="5105400" cy="2658915"/>
          </a:xfrm>
        </p:grpSpPr>
        <p:sp>
          <p:nvSpPr>
            <p:cNvPr id="9" name="TextBox 8"/>
            <p:cNvSpPr txBox="1"/>
            <p:nvPr/>
          </p:nvSpPr>
          <p:spPr>
            <a:xfrm>
              <a:off x="152400" y="1600200"/>
              <a:ext cx="5105400" cy="2523768"/>
            </a:xfrm>
            <a:prstGeom prst="rect">
              <a:avLst/>
            </a:prstGeom>
            <a:noFill/>
          </p:spPr>
          <p:txBody>
            <a:bodyPr wrap="square" rtlCol="0">
              <a:spAutoFit/>
            </a:bodyPr>
            <a:lstStyle/>
            <a:p>
              <a:pPr algn="ctr"/>
              <a:r>
                <a:rPr lang="en-US" sz="2800" b="1" dirty="0" smtClean="0"/>
                <a:t>Tourism is like a drop of oil, spreading out from the center of Venice, wiping out the community life.</a:t>
              </a:r>
            </a:p>
            <a:p>
              <a:r>
                <a:rPr lang="en-US" sz="2800" b="1" dirty="0" smtClean="0"/>
                <a:t>- 40xVenice Member, 42</a:t>
              </a:r>
            </a:p>
            <a:p>
              <a:endParaRPr lang="en-US" dirty="0"/>
            </a:p>
          </p:txBody>
        </p:sp>
        <p:pic>
          <p:nvPicPr>
            <p:cNvPr id="16" name="Picture 15"/>
            <p:cNvPicPr/>
            <p:nvPr/>
          </p:nvPicPr>
          <p:blipFill>
            <a:blip r:embed="rId4"/>
            <a:srcRect/>
            <a:stretch>
              <a:fillRect/>
            </a:stretch>
          </p:blipFill>
          <p:spPr bwMode="auto">
            <a:xfrm>
              <a:off x="3861759" y="2836653"/>
              <a:ext cx="495300" cy="466725"/>
            </a:xfrm>
            <a:prstGeom prst="rect">
              <a:avLst/>
            </a:prstGeom>
            <a:noFill/>
            <a:ln w="9525">
              <a:noFill/>
              <a:miter lim="800000"/>
              <a:headEnd/>
              <a:tailEnd/>
            </a:ln>
            <a:effectLst/>
          </p:spPr>
        </p:pic>
        <p:pic>
          <p:nvPicPr>
            <p:cNvPr id="19" name="Picture 18"/>
            <p:cNvPicPr/>
            <p:nvPr/>
          </p:nvPicPr>
          <p:blipFill>
            <a:blip r:embed="rId4"/>
            <a:srcRect/>
            <a:stretch>
              <a:fillRect/>
            </a:stretch>
          </p:blipFill>
          <p:spPr bwMode="auto">
            <a:xfrm rot="10800000">
              <a:off x="176841" y="1465053"/>
              <a:ext cx="495300" cy="466725"/>
            </a:xfrm>
            <a:prstGeom prst="rect">
              <a:avLst/>
            </a:prstGeom>
            <a:noFill/>
            <a:ln w="9525">
              <a:noFill/>
              <a:miter lim="800000"/>
              <a:headEnd/>
              <a:tailEnd/>
            </a:ln>
            <a:effectLst/>
          </p:spPr>
        </p:pic>
      </p:grpSp>
      <p:pic>
        <p:nvPicPr>
          <p:cNvPr id="4" name="Picture 2"/>
          <p:cNvPicPr>
            <a:picLocks noChangeAspect="1" noChangeArrowheads="1"/>
          </p:cNvPicPr>
          <p:nvPr/>
        </p:nvPicPr>
        <p:blipFill>
          <a:blip r:embed="rId5"/>
          <a:srcRect/>
          <a:stretch>
            <a:fillRect/>
          </a:stretch>
        </p:blipFill>
        <p:spPr bwMode="auto">
          <a:xfrm>
            <a:off x="19050" y="2057400"/>
            <a:ext cx="9124950" cy="446722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par>
                          <p:cTn id="8" fill="hold">
                            <p:stCondLst>
                              <p:cond delay="2000"/>
                            </p:stCondLst>
                            <p:childTnLst>
                              <p:par>
                                <p:cTn id="9" presetID="6" presetClass="emph" presetSubtype="0" fill="hold" nodeType="afterEffect">
                                  <p:stCondLst>
                                    <p:cond delay="0"/>
                                  </p:stCondLst>
                                  <p:childTnLst>
                                    <p:animScale>
                                      <p:cBhvr>
                                        <p:cTn id="10" dur="2000" fill="hold"/>
                                        <p:tgtEl>
                                          <p:spTgt spid="48130"/>
                                        </p:tgtEl>
                                      </p:cBhvr>
                                      <p:by x="150000" y="150000"/>
                                    </p:animScale>
                                  </p:childTnLst>
                                </p:cTn>
                              </p:par>
                              <p:par>
                                <p:cTn id="11" presetID="10" presetClass="exit" presetSubtype="0" fill="hold" grpId="0" nodeType="withEffect">
                                  <p:stCondLst>
                                    <p:cond delay="0"/>
                                  </p:stCondLst>
                                  <p:childTnLst>
                                    <p:animEffect transition="out" filter="fade">
                                      <p:cBhvr>
                                        <p:cTn id="12" dur="2000"/>
                                        <p:tgtEl>
                                          <p:spTgt spid="3"/>
                                        </p:tgtEl>
                                      </p:cBhvr>
                                    </p:animEffect>
                                    <p:set>
                                      <p:cBhvr>
                                        <p:cTn id="13" dur="1" fill="hold">
                                          <p:stCondLst>
                                            <p:cond delay="1999"/>
                                          </p:stCondLst>
                                        </p:cTn>
                                        <p:tgtEl>
                                          <p:spTgt spid="3"/>
                                        </p:tgtEl>
                                        <p:attrNameLst>
                                          <p:attrName>style.visibility</p:attrName>
                                        </p:attrNameLst>
                                      </p:cBhvr>
                                      <p:to>
                                        <p:strVal val="hidden"/>
                                      </p:to>
                                    </p:se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2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mph" presetSubtype="0" fill="hold" nodeType="clickEffect">
                                  <p:stCondLst>
                                    <p:cond delay="0"/>
                                  </p:stCondLst>
                                  <p:childTnLst>
                                    <p:animScale>
                                      <p:cBhvr>
                                        <p:cTn id="20" dur="2000" fill="hold"/>
                                        <p:tgtEl>
                                          <p:spTgt spid="48130"/>
                                        </p:tgtEl>
                                      </p:cBhvr>
                                      <p:by x="50000" y="50000"/>
                                    </p:animScale>
                                  </p:childTnLst>
                                </p:cTn>
                              </p:par>
                              <p:par>
                                <p:cTn id="21" presetID="42" presetClass="path" presetSubtype="0" accel="50000" decel="50000" fill="hold" nodeType="withEffect">
                                  <p:stCondLst>
                                    <p:cond delay="0"/>
                                  </p:stCondLst>
                                  <p:childTnLst>
                                    <p:animMotion origin="layout" path="M -1.66667E-6 -1.11111E-6 L -0.22604 0.37431 " pathEditMode="relative" rAng="0" ptsTypes="AA">
                                      <p:cBhvr>
                                        <p:cTn id="22" dur="2000" fill="hold"/>
                                        <p:tgtEl>
                                          <p:spTgt spid="48130"/>
                                        </p:tgtEl>
                                        <p:attrNameLst>
                                          <p:attrName>ppt_x</p:attrName>
                                          <p:attrName>ppt_y</p:attrName>
                                        </p:attrNameLst>
                                      </p:cBhvr>
                                      <p:rCtr x="-113" y="187"/>
                                    </p:animMotion>
                                  </p:childTnLst>
                                </p:cTn>
                              </p:par>
                            </p:childTnLst>
                          </p:cTn>
                        </p:par>
                        <p:par>
                          <p:cTn id="23" fill="hold">
                            <p:stCondLst>
                              <p:cond delay="2000"/>
                            </p:stCondLst>
                            <p:childTnLst>
                              <p:par>
                                <p:cTn id="24" presetID="10" presetClass="entr" presetSubtype="0" fill="hold" nodeType="afterEffect">
                                  <p:stCondLst>
                                    <p:cond delay="200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2000"/>
                                        <p:tgtEl>
                                          <p:spTgt spid="20"/>
                                        </p:tgtEl>
                                      </p:cBhvr>
                                    </p:animEffect>
                                  </p:childTnLst>
                                </p:cTn>
                              </p:par>
                            </p:childTnLst>
                          </p:cTn>
                        </p:par>
                        <p:par>
                          <p:cTn id="27" fill="hold">
                            <p:stCondLst>
                              <p:cond delay="6000"/>
                            </p:stCondLst>
                            <p:childTnLst>
                              <p:par>
                                <p:cTn id="28" presetID="10" presetClass="entr" presetSubtype="0" fill="hold" nodeType="afterEffect">
                                  <p:stCondLst>
                                    <p:cond delay="600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wellings owned vs non residents_explain.avi">
            <a:hlinkClick r:id="" action="ppaction://media"/>
          </p:cNvPr>
          <p:cNvPicPr>
            <a:picLocks noRot="1" noChangeAspect="1"/>
          </p:cNvPicPr>
          <p:nvPr>
            <a:videoFile r:link="rId1"/>
          </p:nvPr>
        </p:nvPicPr>
        <p:blipFill>
          <a:blip r:embed="rId4"/>
          <a:stretch>
            <a:fillRect/>
          </a:stretch>
        </p:blipFill>
        <p:spPr>
          <a:xfrm>
            <a:off x="666750" y="285750"/>
            <a:ext cx="7810500" cy="6286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wellings owned vs non residents_run.avi">
            <a:hlinkClick r:id="" action="ppaction://media"/>
          </p:cNvPr>
          <p:cNvPicPr>
            <a:picLocks noRot="1" noChangeAspect="1"/>
          </p:cNvPicPr>
          <p:nvPr>
            <a:videoFile r:link="rId1"/>
          </p:nvPr>
        </p:nvPicPr>
        <p:blipFill>
          <a:blip r:embed="rId4"/>
          <a:stretch>
            <a:fillRect/>
          </a:stretch>
        </p:blipFill>
        <p:spPr>
          <a:xfrm>
            <a:off x="666750" y="285750"/>
            <a:ext cx="7810500" cy="6286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ourists vs residents_explain.avi">
            <a:hlinkClick r:id="" action="ppaction://media"/>
          </p:cNvPr>
          <p:cNvPicPr>
            <a:picLocks noRot="1" noChangeAspect="1"/>
          </p:cNvPicPr>
          <p:nvPr>
            <a:videoFile r:link="rId1"/>
          </p:nvPr>
        </p:nvPicPr>
        <p:blipFill>
          <a:blip r:embed="rId4"/>
          <a:stretch>
            <a:fillRect/>
          </a:stretch>
        </p:blipFill>
        <p:spPr>
          <a:xfrm>
            <a:off x="666750" y="285750"/>
            <a:ext cx="7810500" cy="6286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1981200"/>
            <a:ext cx="4419600" cy="2123658"/>
          </a:xfrm>
          <a:prstGeom prst="rect">
            <a:avLst/>
          </a:prstGeom>
          <a:noFill/>
        </p:spPr>
        <p:txBody>
          <a:bodyPr wrap="square" rtlCol="0">
            <a:spAutoFit/>
          </a:bodyPr>
          <a:lstStyle/>
          <a:p>
            <a:pPr algn="ctr"/>
            <a:r>
              <a:rPr lang="en-US" sz="4400" dirty="0" smtClean="0">
                <a:solidFill>
                  <a:srgbClr val="FF0000"/>
                </a:solidFill>
              </a:rPr>
              <a:t>…and fear that their communities will be wiped out.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69477" y="3244334"/>
            <a:ext cx="3205045" cy="369332"/>
          </a:xfrm>
          <a:prstGeom prst="rect">
            <a:avLst/>
          </a:prstGeom>
        </p:spPr>
        <p:txBody>
          <a:bodyPr wrap="none">
            <a:spAutoFit/>
          </a:bodyPr>
          <a:lstStyle/>
          <a:p>
            <a:r>
              <a:rPr lang="en-US" dirty="0" smtClean="0"/>
              <a:t>Overall Frequency of Interviews </a:t>
            </a:r>
            <a:endParaRPr lang="en-US" dirty="0"/>
          </a:p>
        </p:txBody>
      </p:sp>
    </p:spTree>
    <p:controls>
      <p:control spid="56322" r:id="rId2" imgW="8686800" imgH="6515280"/>
    </p:controls>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ourists vs populatoin.avi">
            <a:hlinkClick r:id="" action="ppaction://media"/>
          </p:cNvPr>
          <p:cNvPicPr>
            <a:picLocks noRot="1" noChangeAspect="1"/>
          </p:cNvPicPr>
          <p:nvPr>
            <a:videoFile r:link="rId1"/>
          </p:nvPr>
        </p:nvPicPr>
        <p:blipFill>
          <a:blip r:embed="rId4"/>
          <a:stretch>
            <a:fillRect/>
          </a:stretch>
        </p:blipFill>
        <p:spPr>
          <a:xfrm>
            <a:off x="666750" y="285750"/>
            <a:ext cx="7810500" cy="6286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44771" y="1167441"/>
            <a:ext cx="5562600" cy="1077218"/>
          </a:xfrm>
          <a:prstGeom prst="rect">
            <a:avLst/>
          </a:prstGeom>
          <a:noFill/>
        </p:spPr>
        <p:txBody>
          <a:bodyPr wrap="square" rtlCol="0">
            <a:spAutoFit/>
          </a:bodyPr>
          <a:lstStyle/>
          <a:p>
            <a:pPr algn="ctr"/>
            <a:r>
              <a:rPr lang="en-US" sz="3200" dirty="0" smtClean="0">
                <a:solidFill>
                  <a:srgbClr val="00B050"/>
                </a:solidFill>
              </a:rPr>
              <a:t>The Venetian lifestyle is treasured by its inhabitants…</a:t>
            </a:r>
            <a:r>
              <a:rPr lang="en-US" sz="3200" dirty="0" smtClean="0">
                <a:solidFill>
                  <a:srgbClr val="FF0000"/>
                </a:solidFill>
              </a:rPr>
              <a:t> </a:t>
            </a:r>
            <a:endParaRPr lang="en-US" sz="3200" dirty="0" smtClean="0">
              <a:solidFill>
                <a:srgbClr val="00B050"/>
              </a:solidFill>
            </a:endParaRPr>
          </a:p>
        </p:txBody>
      </p:sp>
      <p:sp>
        <p:nvSpPr>
          <p:cNvPr id="7" name="TextBox 6"/>
          <p:cNvSpPr txBox="1"/>
          <p:nvPr/>
        </p:nvSpPr>
        <p:spPr>
          <a:xfrm>
            <a:off x="654171" y="2133600"/>
            <a:ext cx="7315200" cy="1077218"/>
          </a:xfrm>
          <a:prstGeom prst="rect">
            <a:avLst/>
          </a:prstGeom>
          <a:noFill/>
        </p:spPr>
        <p:txBody>
          <a:bodyPr wrap="square" rtlCol="0">
            <a:spAutoFit/>
          </a:bodyPr>
          <a:lstStyle/>
          <a:p>
            <a:pPr algn="ctr"/>
            <a:r>
              <a:rPr lang="en-US" sz="3200" dirty="0" smtClean="0">
                <a:solidFill>
                  <a:srgbClr val="FF0000"/>
                </a:solidFill>
              </a:rPr>
              <a:t>…but residents expressed concerns for the high cost of  living and housing.</a:t>
            </a:r>
            <a:endParaRPr lang="en-US" sz="3200" dirty="0"/>
          </a:p>
        </p:txBody>
      </p:sp>
      <p:sp>
        <p:nvSpPr>
          <p:cNvPr id="9" name="TextBox 8"/>
          <p:cNvSpPr txBox="1"/>
          <p:nvPr/>
        </p:nvSpPr>
        <p:spPr>
          <a:xfrm>
            <a:off x="1219200" y="3505200"/>
            <a:ext cx="6781800" cy="1077218"/>
          </a:xfrm>
          <a:prstGeom prst="rect">
            <a:avLst/>
          </a:prstGeom>
          <a:noFill/>
        </p:spPr>
        <p:txBody>
          <a:bodyPr wrap="square" rtlCol="0">
            <a:spAutoFit/>
          </a:bodyPr>
          <a:lstStyle/>
          <a:p>
            <a:pPr algn="ctr"/>
            <a:r>
              <a:rPr lang="en-US" sz="3200" dirty="0" smtClean="0">
                <a:solidFill>
                  <a:srgbClr val="FF0000"/>
                </a:solidFill>
              </a:rPr>
              <a:t>Venetians feel that tourism is a threat to their communities…</a:t>
            </a:r>
            <a:endParaRPr lang="en-US" sz="3200" dirty="0"/>
          </a:p>
        </p:txBody>
      </p:sp>
      <p:sp>
        <p:nvSpPr>
          <p:cNvPr id="10" name="TextBox 9"/>
          <p:cNvSpPr txBox="1"/>
          <p:nvPr/>
        </p:nvSpPr>
        <p:spPr>
          <a:xfrm>
            <a:off x="665670" y="4495800"/>
            <a:ext cx="7543800" cy="1077218"/>
          </a:xfrm>
          <a:prstGeom prst="rect">
            <a:avLst/>
          </a:prstGeom>
          <a:noFill/>
        </p:spPr>
        <p:txBody>
          <a:bodyPr wrap="square" rtlCol="0">
            <a:spAutoFit/>
          </a:bodyPr>
          <a:lstStyle/>
          <a:p>
            <a:pPr algn="ctr"/>
            <a:r>
              <a:rPr lang="en-US" sz="3200" dirty="0" smtClean="0">
                <a:solidFill>
                  <a:srgbClr val="FF0000"/>
                </a:solidFill>
              </a:rPr>
              <a:t>…and fear that their communities will be wiped out.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Open Ended Questions </a:t>
            </a:r>
            <a:endParaRPr lang="en-US" dirty="0"/>
          </a:p>
        </p:txBody>
      </p:sp>
      <p:sp>
        <p:nvSpPr>
          <p:cNvPr id="5" name="TextBox 4"/>
          <p:cNvSpPr txBox="1"/>
          <p:nvPr/>
        </p:nvSpPr>
        <p:spPr>
          <a:xfrm>
            <a:off x="609600" y="1676400"/>
            <a:ext cx="7010400" cy="3416320"/>
          </a:xfrm>
          <a:prstGeom prst="rect">
            <a:avLst/>
          </a:prstGeom>
          <a:noFill/>
        </p:spPr>
        <p:txBody>
          <a:bodyPr wrap="square" rtlCol="0">
            <a:spAutoFit/>
          </a:bodyPr>
          <a:lstStyle/>
          <a:p>
            <a:r>
              <a:rPr lang="en-US" dirty="0" smtClean="0"/>
              <a:t>How many people commute to Venice each day?</a:t>
            </a:r>
          </a:p>
          <a:p>
            <a:r>
              <a:rPr lang="en-US" dirty="0" smtClean="0"/>
              <a:t>	 </a:t>
            </a:r>
          </a:p>
          <a:p>
            <a:r>
              <a:rPr lang="en-US" dirty="0" smtClean="0"/>
              <a:t>How large a role do commuters play in Venice’s economy?</a:t>
            </a:r>
          </a:p>
          <a:p>
            <a:endParaRPr lang="en-US" dirty="0" smtClean="0"/>
          </a:p>
          <a:p>
            <a:r>
              <a:rPr lang="en-US" dirty="0" smtClean="0"/>
              <a:t>Are tourism and hotels largely responsible for the housing issue?</a:t>
            </a:r>
          </a:p>
          <a:p>
            <a:endParaRPr lang="en-US" dirty="0" smtClean="0"/>
          </a:p>
          <a:p>
            <a:pPr lvl="0"/>
            <a:r>
              <a:rPr lang="en-US" dirty="0" smtClean="0"/>
              <a:t>What government policies have helped the Venetians?  What have hurt them?</a:t>
            </a:r>
          </a:p>
          <a:p>
            <a:endParaRPr lang="en-US" dirty="0" smtClean="0"/>
          </a:p>
          <a:p>
            <a:pPr lvl="0"/>
            <a:r>
              <a:rPr lang="en-US" dirty="0" smtClean="0"/>
              <a:t>What has the government done to stop the population decline?</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0" y="304800"/>
            <a:ext cx="6096000" cy="769441"/>
          </a:xfrm>
          <a:prstGeom prst="rect">
            <a:avLst/>
          </a:prstGeom>
          <a:noFill/>
        </p:spPr>
        <p:txBody>
          <a:bodyPr wrap="square" rtlCol="0">
            <a:spAutoFit/>
          </a:bodyPr>
          <a:lstStyle/>
          <a:p>
            <a:pPr algn="ctr"/>
            <a:r>
              <a:rPr lang="en-US" sz="4400" dirty="0" smtClean="0">
                <a:latin typeface="+mj-lt"/>
              </a:rPr>
              <a:t>Most Frequent Responses</a:t>
            </a:r>
            <a:endParaRPr lang="en-US" sz="4400" dirty="0">
              <a:latin typeface="+mj-lt"/>
            </a:endParaRPr>
          </a:p>
        </p:txBody>
      </p:sp>
      <p:graphicFrame>
        <p:nvGraphicFramePr>
          <p:cNvPr id="8" name="Diagram 7"/>
          <p:cNvGraphicFramePr/>
          <p:nvPr/>
        </p:nvGraphicFramePr>
        <p:xfrm>
          <a:off x="-228600" y="1295400"/>
          <a:ext cx="10287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00200" y="2133600"/>
            <a:ext cx="6019800" cy="2400657"/>
          </a:xfrm>
          <a:prstGeom prst="rect">
            <a:avLst/>
          </a:prstGeom>
          <a:noFill/>
        </p:spPr>
        <p:txBody>
          <a:bodyPr wrap="square" rtlCol="0">
            <a:spAutoFit/>
          </a:bodyPr>
          <a:lstStyle/>
          <a:p>
            <a:pPr algn="ctr"/>
            <a:r>
              <a:rPr lang="en-US" sz="4400" dirty="0" smtClean="0">
                <a:solidFill>
                  <a:srgbClr val="00B050"/>
                </a:solidFill>
              </a:rPr>
              <a:t>The Venetian lifestyle is treasured by its inhabitants…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a:srcRect/>
          <a:stretch>
            <a:fillRect/>
          </a:stretch>
        </p:blipFill>
        <p:spPr bwMode="auto">
          <a:xfrm>
            <a:off x="-17253" y="2802147"/>
            <a:ext cx="5295900" cy="1571625"/>
          </a:xfrm>
          <a:prstGeom prst="rect">
            <a:avLst/>
          </a:prstGeom>
          <a:noFill/>
          <a:ln w="9525">
            <a:noFill/>
            <a:miter lim="800000"/>
            <a:headEnd/>
            <a:tailEnd/>
          </a:ln>
          <a:effectLst/>
        </p:spPr>
      </p:pic>
      <p:sp>
        <p:nvSpPr>
          <p:cNvPr id="8" name="Title 7"/>
          <p:cNvSpPr>
            <a:spLocks noGrp="1"/>
          </p:cNvSpPr>
          <p:nvPr>
            <p:ph type="title"/>
          </p:nvPr>
        </p:nvSpPr>
        <p:spPr>
          <a:xfrm>
            <a:off x="3048000" y="274638"/>
            <a:ext cx="2667000" cy="1143000"/>
          </a:xfrm>
        </p:spPr>
        <p:txBody>
          <a:bodyPr/>
          <a:lstStyle/>
          <a:p>
            <a:r>
              <a:rPr lang="en-US" dirty="0" smtClean="0"/>
              <a:t>Pro</a:t>
            </a:r>
            <a:endParaRPr lang="en-US" dirty="0"/>
          </a:p>
        </p:txBody>
      </p:sp>
      <p:pic>
        <p:nvPicPr>
          <p:cNvPr id="16387" name="Picture 3"/>
          <p:cNvPicPr>
            <a:picLocks noChangeAspect="1" noChangeArrowheads="1"/>
          </p:cNvPicPr>
          <p:nvPr/>
        </p:nvPicPr>
        <p:blipFill>
          <a:blip r:embed="rId4"/>
          <a:srcRect/>
          <a:stretch>
            <a:fillRect/>
          </a:stretch>
        </p:blipFill>
        <p:spPr bwMode="auto">
          <a:xfrm>
            <a:off x="5943600" y="3352800"/>
            <a:ext cx="514350" cy="219075"/>
          </a:xfrm>
          <a:prstGeom prst="rect">
            <a:avLst/>
          </a:prstGeom>
          <a:noFill/>
          <a:ln w="9525">
            <a:noFill/>
            <a:miter lim="800000"/>
            <a:headEnd/>
            <a:tailEnd/>
          </a:ln>
          <a:effectLst/>
        </p:spPr>
      </p:pic>
      <p:sp>
        <p:nvSpPr>
          <p:cNvPr id="9" name="Title 1"/>
          <p:cNvSpPr txBox="1">
            <a:spLocks/>
          </p:cNvSpPr>
          <p:nvPr/>
        </p:nvSpPr>
        <p:spPr>
          <a:xfrm>
            <a:off x="2438400" y="228600"/>
            <a:ext cx="4343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effectLst/>
                <a:uLnTx/>
                <a:uFillTx/>
                <a:latin typeface="+mj-lt"/>
                <a:ea typeface="+mj-ea"/>
                <a:cs typeface="+mj-cs"/>
              </a:rPr>
              <a:t>Community Life</a:t>
            </a:r>
          </a:p>
        </p:txBody>
      </p:sp>
      <p:grpSp>
        <p:nvGrpSpPr>
          <p:cNvPr id="14" name="Group 13"/>
          <p:cNvGrpSpPr/>
          <p:nvPr/>
        </p:nvGrpSpPr>
        <p:grpSpPr>
          <a:xfrm>
            <a:off x="28035" y="1217766"/>
            <a:ext cx="5051481" cy="3021330"/>
            <a:chOff x="511119" y="838200"/>
            <a:chExt cx="5051481" cy="3021330"/>
          </a:xfrm>
        </p:grpSpPr>
        <p:pic>
          <p:nvPicPr>
            <p:cNvPr id="12" name="Picture 11"/>
            <p:cNvPicPr/>
            <p:nvPr/>
          </p:nvPicPr>
          <p:blipFill>
            <a:blip r:embed="rId5"/>
            <a:srcRect/>
            <a:stretch>
              <a:fillRect/>
            </a:stretch>
          </p:blipFill>
          <p:spPr bwMode="auto">
            <a:xfrm>
              <a:off x="4515399" y="2175294"/>
              <a:ext cx="533400" cy="495300"/>
            </a:xfrm>
            <a:prstGeom prst="rect">
              <a:avLst/>
            </a:prstGeom>
            <a:noFill/>
            <a:ln w="9525">
              <a:noFill/>
              <a:miter lim="800000"/>
              <a:headEnd/>
              <a:tailEnd/>
            </a:ln>
            <a:effectLst/>
          </p:spPr>
        </p:pic>
        <p:pic>
          <p:nvPicPr>
            <p:cNvPr id="13" name="Picture 12"/>
            <p:cNvPicPr/>
            <p:nvPr/>
          </p:nvPicPr>
          <p:blipFill>
            <a:blip r:embed="rId5"/>
            <a:srcRect/>
            <a:stretch>
              <a:fillRect/>
            </a:stretch>
          </p:blipFill>
          <p:spPr bwMode="auto">
            <a:xfrm rot="10800000">
              <a:off x="511119" y="838200"/>
              <a:ext cx="533400" cy="495300"/>
            </a:xfrm>
            <a:prstGeom prst="rect">
              <a:avLst/>
            </a:prstGeom>
            <a:noFill/>
            <a:ln w="9525">
              <a:noFill/>
              <a:miter lim="800000"/>
              <a:headEnd/>
              <a:tailEnd/>
            </a:ln>
            <a:effectLst/>
          </p:spPr>
        </p:pic>
        <p:sp>
          <p:nvSpPr>
            <p:cNvPr id="10" name="TextBox 9"/>
            <p:cNvSpPr txBox="1"/>
            <p:nvPr/>
          </p:nvSpPr>
          <p:spPr>
            <a:xfrm>
              <a:off x="533400" y="904875"/>
              <a:ext cx="5029200" cy="2954655"/>
            </a:xfrm>
            <a:prstGeom prst="rect">
              <a:avLst/>
            </a:prstGeom>
            <a:noFill/>
          </p:spPr>
          <p:txBody>
            <a:bodyPr wrap="square" rtlCol="0">
              <a:spAutoFit/>
            </a:bodyPr>
            <a:lstStyle/>
            <a:p>
              <a:pPr algn="ctr"/>
              <a:r>
                <a:rPr lang="en-US" sz="2800" b="1" dirty="0" smtClean="0"/>
                <a:t>Here people are warm and friendly. Venetians are happy to talk if you were to bump into them on the street.</a:t>
              </a:r>
            </a:p>
            <a:p>
              <a:endParaRPr lang="en-US" sz="2800" b="1" dirty="0" smtClean="0"/>
            </a:p>
            <a:p>
              <a:r>
                <a:rPr lang="en-US" sz="2800" b="1" dirty="0" smtClean="0"/>
                <a:t>-Retired Venetian, 62</a:t>
              </a:r>
            </a:p>
            <a:p>
              <a:endParaRPr lang="en-US" dirty="0"/>
            </a:p>
          </p:txBody>
        </p:sp>
      </p:grpSp>
      <p:grpSp>
        <p:nvGrpSpPr>
          <p:cNvPr id="17" name="Group 16"/>
          <p:cNvGrpSpPr/>
          <p:nvPr/>
        </p:nvGrpSpPr>
        <p:grpSpPr>
          <a:xfrm>
            <a:off x="4603629" y="2895600"/>
            <a:ext cx="4540371" cy="3461742"/>
            <a:chOff x="4603629" y="2895600"/>
            <a:chExt cx="4540371" cy="3461742"/>
          </a:xfrm>
        </p:grpSpPr>
        <p:sp>
          <p:nvSpPr>
            <p:cNvPr id="11" name="TextBox 10"/>
            <p:cNvSpPr txBox="1"/>
            <p:nvPr/>
          </p:nvSpPr>
          <p:spPr>
            <a:xfrm>
              <a:off x="4905552" y="2971800"/>
              <a:ext cx="3962400" cy="3385542"/>
            </a:xfrm>
            <a:prstGeom prst="rect">
              <a:avLst/>
            </a:prstGeom>
            <a:noFill/>
          </p:spPr>
          <p:txBody>
            <a:bodyPr wrap="square" rtlCol="0">
              <a:spAutoFit/>
            </a:bodyPr>
            <a:lstStyle/>
            <a:p>
              <a:pPr algn="ctr"/>
              <a:r>
                <a:rPr lang="en-US" sz="2800" b="1" dirty="0" smtClean="0"/>
                <a:t>You can walk from your house to work and meet ten people you are friends with and have a conversation with them.</a:t>
              </a:r>
            </a:p>
            <a:p>
              <a:endParaRPr lang="en-US" sz="2800" b="1" dirty="0" smtClean="0"/>
            </a:p>
            <a:p>
              <a:r>
                <a:rPr lang="en-US" sz="2800" b="1" dirty="0" smtClean="0"/>
                <a:t>- Local Venetian, 47</a:t>
              </a:r>
            </a:p>
            <a:p>
              <a:endParaRPr lang="en-US" dirty="0"/>
            </a:p>
          </p:txBody>
        </p:sp>
        <p:pic>
          <p:nvPicPr>
            <p:cNvPr id="15" name="Picture 14"/>
            <p:cNvPicPr/>
            <p:nvPr/>
          </p:nvPicPr>
          <p:blipFill>
            <a:blip r:embed="rId5"/>
            <a:srcRect/>
            <a:stretch>
              <a:fillRect/>
            </a:stretch>
          </p:blipFill>
          <p:spPr bwMode="auto">
            <a:xfrm rot="10800000">
              <a:off x="4603629" y="2895600"/>
              <a:ext cx="533400" cy="495300"/>
            </a:xfrm>
            <a:prstGeom prst="rect">
              <a:avLst/>
            </a:prstGeom>
            <a:noFill/>
            <a:ln w="9525">
              <a:noFill/>
              <a:miter lim="800000"/>
              <a:headEnd/>
              <a:tailEnd/>
            </a:ln>
            <a:effectLst/>
          </p:spPr>
        </p:pic>
        <p:pic>
          <p:nvPicPr>
            <p:cNvPr id="16" name="Picture 15"/>
            <p:cNvPicPr/>
            <p:nvPr/>
          </p:nvPicPr>
          <p:blipFill>
            <a:blip r:embed="rId5"/>
            <a:srcRect/>
            <a:stretch>
              <a:fillRect/>
            </a:stretch>
          </p:blipFill>
          <p:spPr bwMode="auto">
            <a:xfrm>
              <a:off x="8610600" y="4485735"/>
              <a:ext cx="533400" cy="495300"/>
            </a:xfrm>
            <a:prstGeom prst="rect">
              <a:avLst/>
            </a:prstGeom>
            <a:noFill/>
            <a:ln w="9525">
              <a:noFill/>
              <a:miter lim="800000"/>
              <a:headEnd/>
              <a:tailEnd/>
            </a:ln>
            <a:effectLst/>
          </p:spPr>
        </p:pic>
      </p:grpSp>
      <p:pic>
        <p:nvPicPr>
          <p:cNvPr id="16385" name="Picture 1"/>
          <p:cNvPicPr>
            <a:picLocks noChangeAspect="1" noChangeArrowheads="1"/>
          </p:cNvPicPr>
          <p:nvPr/>
        </p:nvPicPr>
        <p:blipFill>
          <a:blip r:embed="rId6"/>
          <a:srcRect/>
          <a:stretch>
            <a:fillRect/>
          </a:stretch>
        </p:blipFill>
        <p:spPr bwMode="auto">
          <a:xfrm>
            <a:off x="0" y="1981200"/>
            <a:ext cx="9058275" cy="47053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6385"/>
                                        </p:tgtEl>
                                      </p:cBhvr>
                                    </p:animEffect>
                                    <p:set>
                                      <p:cBhvr>
                                        <p:cTn id="7" dur="1" fill="hold">
                                          <p:stCondLst>
                                            <p:cond delay="1999"/>
                                          </p:stCondLst>
                                        </p:cTn>
                                        <p:tgtEl>
                                          <p:spTgt spid="16385"/>
                                        </p:tgtEl>
                                        <p:attrNameLst>
                                          <p:attrName>style.visibility</p:attrName>
                                        </p:attrNameLst>
                                      </p:cBhvr>
                                      <p:to>
                                        <p:strVal val="hidden"/>
                                      </p:to>
                                    </p:set>
                                  </p:childTnLst>
                                </p:cTn>
                              </p:par>
                            </p:childTnLst>
                          </p:cTn>
                        </p:par>
                        <p:par>
                          <p:cTn id="8" fill="hold">
                            <p:stCondLst>
                              <p:cond delay="2000"/>
                            </p:stCondLst>
                            <p:childTnLst>
                              <p:par>
                                <p:cTn id="9" presetID="63" presetClass="path" presetSubtype="0" accel="50000" decel="50000" fill="hold" nodeType="afterEffect">
                                  <p:stCondLst>
                                    <p:cond delay="0"/>
                                  </p:stCondLst>
                                  <p:childTnLst>
                                    <p:animMotion origin="layout" path="M 0 0  L 0.25 0  E" pathEditMode="relative" ptsTypes="">
                                      <p:cBhvr>
                                        <p:cTn id="10" dur="2000" fill="hold"/>
                                        <p:tgtEl>
                                          <p:spTgt spid="16386"/>
                                        </p:tgtEl>
                                        <p:attrNameLst>
                                          <p:attrName>ppt_x</p:attrName>
                                          <p:attrName>ppt_y</p:attrName>
                                        </p:attrNameLst>
                                      </p:cBhvr>
                                    </p:animMotion>
                                  </p:childTnLst>
                                </p:cTn>
                              </p:par>
                              <p:par>
                                <p:cTn id="11" presetID="56" presetClass="path" presetSubtype="0" accel="50000" decel="50000" fill="hold" nodeType="withEffect">
                                  <p:stCondLst>
                                    <p:cond delay="0"/>
                                  </p:stCondLst>
                                  <p:childTnLst>
                                    <p:animMotion origin="layout" path="M 5E-6 -1.11111E-6 L -0.08645 0.20625 " pathEditMode="relative" rAng="0" ptsTypes="AA">
                                      <p:cBhvr>
                                        <p:cTn id="12" dur="2000" fill="hold"/>
                                        <p:tgtEl>
                                          <p:spTgt spid="16387"/>
                                        </p:tgtEl>
                                        <p:attrNameLst>
                                          <p:attrName>ppt_x</p:attrName>
                                          <p:attrName>ppt_y</p:attrName>
                                        </p:attrNameLst>
                                      </p:cBhvr>
                                      <p:rCtr x="-43" y="103"/>
                                    </p:animMotion>
                                  </p:childTnLst>
                                </p:cTn>
                              </p:par>
                              <p:par>
                                <p:cTn id="13" presetID="6" presetClass="emph" presetSubtype="0" fill="hold" nodeType="withEffect">
                                  <p:stCondLst>
                                    <p:cond delay="0"/>
                                  </p:stCondLst>
                                  <p:childTnLst>
                                    <p:animScale>
                                      <p:cBhvr>
                                        <p:cTn id="14" dur="2000" fill="hold"/>
                                        <p:tgtEl>
                                          <p:spTgt spid="16387"/>
                                        </p:tgtEl>
                                      </p:cBhvr>
                                      <p:by x="150000" y="150000"/>
                                    </p:animScale>
                                  </p:childTnLst>
                                </p:cTn>
                              </p:par>
                              <p:par>
                                <p:cTn id="15" presetID="6" presetClass="emph" presetSubtype="0" fill="hold" nodeType="withEffect">
                                  <p:stCondLst>
                                    <p:cond delay="0"/>
                                  </p:stCondLst>
                                  <p:childTnLst>
                                    <p:animScale>
                                      <p:cBhvr>
                                        <p:cTn id="16" dur="2000" fill="hold"/>
                                        <p:tgtEl>
                                          <p:spTgt spid="16386"/>
                                        </p:tgtEl>
                                      </p:cBhvr>
                                      <p:by x="150000" y="150000"/>
                                    </p:animScale>
                                  </p:childTnLst>
                                </p:cTn>
                              </p:par>
                              <p:par>
                                <p:cTn id="17" presetID="10" presetClass="exit" presetSubtype="0" fill="hold" grpId="0" nodeType="withEffect">
                                  <p:stCondLst>
                                    <p:cond delay="0"/>
                                  </p:stCondLst>
                                  <p:childTnLst>
                                    <p:animEffect transition="out" filter="fade">
                                      <p:cBhvr>
                                        <p:cTn id="18" dur="2000"/>
                                        <p:tgtEl>
                                          <p:spTgt spid="8"/>
                                        </p:tgtEl>
                                      </p:cBhvr>
                                    </p:animEffect>
                                    <p:set>
                                      <p:cBhvr>
                                        <p:cTn id="19" dur="1" fill="hold">
                                          <p:stCondLst>
                                            <p:cond delay="1999"/>
                                          </p:stCondLst>
                                        </p:cTn>
                                        <p:tgtEl>
                                          <p:spTgt spid="8"/>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16386"/>
                                        </p:tgtEl>
                                      </p:cBhvr>
                                      <p:by x="50000" y="50000"/>
                                    </p:animScale>
                                  </p:childTnLst>
                                </p:cTn>
                              </p:par>
                              <p:par>
                                <p:cTn id="27" presetID="56" presetClass="path" presetSubtype="0" accel="50000" decel="50000" fill="hold" nodeType="withEffect">
                                  <p:stCondLst>
                                    <p:cond delay="0"/>
                                  </p:stCondLst>
                                  <p:childTnLst>
                                    <p:animMotion origin="layout" path="M 0.25 -4.44444E-6 L -0.03958 0.28542 " pathEditMode="relative" rAng="0" ptsTypes="AA">
                                      <p:cBhvr>
                                        <p:cTn id="28" dur="2000" fill="hold"/>
                                        <p:tgtEl>
                                          <p:spTgt spid="16386"/>
                                        </p:tgtEl>
                                        <p:attrNameLst>
                                          <p:attrName>ppt_x</p:attrName>
                                          <p:attrName>ppt_y</p:attrName>
                                        </p:attrNameLst>
                                      </p:cBhvr>
                                      <p:rCtr x="-145" y="143"/>
                                    </p:animMotion>
                                  </p:childTnLst>
                                </p:cTn>
                              </p:par>
                              <p:par>
                                <p:cTn id="29" presetID="49" presetClass="path" presetSubtype="0" accel="50000" decel="50000" fill="hold" nodeType="withEffect">
                                  <p:stCondLst>
                                    <p:cond delay="0"/>
                                  </p:stCondLst>
                                  <p:childTnLst>
                                    <p:animMotion origin="layout" path="M -0.08645 0.20625 L -0.3948 0.41736 " pathEditMode="relative" rAng="0" ptsTypes="AA">
                                      <p:cBhvr>
                                        <p:cTn id="30" dur="2000" fill="hold"/>
                                        <p:tgtEl>
                                          <p:spTgt spid="16387"/>
                                        </p:tgtEl>
                                        <p:attrNameLst>
                                          <p:attrName>ppt_x</p:attrName>
                                          <p:attrName>ppt_y</p:attrName>
                                        </p:attrNameLst>
                                      </p:cBhvr>
                                      <p:rCtr x="-154" y="106"/>
                                    </p:animMotion>
                                  </p:childTnLst>
                                </p:cTn>
                              </p:par>
                            </p:childTnLst>
                          </p:cTn>
                        </p:par>
                        <p:par>
                          <p:cTn id="31" fill="hold">
                            <p:stCondLst>
                              <p:cond delay="2000"/>
                            </p:stCondLst>
                            <p:childTnLst>
                              <p:par>
                                <p:cTn id="32" presetID="10" presetClass="entr" presetSubtype="0" fill="hold" nodeType="afterEffect">
                                  <p:stCondLst>
                                    <p:cond delay="200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childTnLst>
                                </p:cTn>
                              </p:par>
                            </p:childTnLst>
                          </p:cTn>
                        </p:par>
                        <p:par>
                          <p:cTn id="35" fill="hold">
                            <p:stCondLst>
                              <p:cond delay="6000"/>
                            </p:stCondLst>
                            <p:childTnLst>
                              <p:par>
                                <p:cTn id="36" presetID="10" presetClass="entr" presetSubtype="0" fill="hold" nodeType="afterEffect">
                                  <p:stCondLst>
                                    <p:cond delay="600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3"/>
          <a:srcRect/>
          <a:stretch>
            <a:fillRect/>
          </a:stretch>
        </p:blipFill>
        <p:spPr bwMode="auto">
          <a:xfrm>
            <a:off x="2362200" y="4267200"/>
            <a:ext cx="4010025" cy="1333500"/>
          </a:xfrm>
          <a:prstGeom prst="rect">
            <a:avLst/>
          </a:prstGeom>
          <a:noFill/>
          <a:ln w="9525">
            <a:noFill/>
            <a:miter lim="800000"/>
            <a:headEnd/>
            <a:tailEnd/>
          </a:ln>
          <a:effectLst/>
        </p:spPr>
      </p:pic>
      <p:sp>
        <p:nvSpPr>
          <p:cNvPr id="8" name="Title 7"/>
          <p:cNvSpPr>
            <a:spLocks noGrp="1"/>
          </p:cNvSpPr>
          <p:nvPr>
            <p:ph type="title"/>
          </p:nvPr>
        </p:nvSpPr>
        <p:spPr/>
        <p:txBody>
          <a:bodyPr>
            <a:normAutofit/>
          </a:bodyPr>
          <a:lstStyle/>
          <a:p>
            <a:r>
              <a:rPr lang="en-US" sz="5000" dirty="0" smtClean="0"/>
              <a:t>Pro</a:t>
            </a:r>
            <a:endParaRPr lang="en-US" sz="5000" dirty="0"/>
          </a:p>
        </p:txBody>
      </p:sp>
      <p:pic>
        <p:nvPicPr>
          <p:cNvPr id="45059" name="Picture 3"/>
          <p:cNvPicPr>
            <a:picLocks noChangeAspect="1" noChangeArrowheads="1"/>
          </p:cNvPicPr>
          <p:nvPr/>
        </p:nvPicPr>
        <p:blipFill>
          <a:blip r:embed="rId4"/>
          <a:srcRect/>
          <a:stretch>
            <a:fillRect/>
          </a:stretch>
        </p:blipFill>
        <p:spPr bwMode="auto">
          <a:xfrm>
            <a:off x="5029200" y="3505200"/>
            <a:ext cx="2057400" cy="866775"/>
          </a:xfrm>
          <a:prstGeom prst="rect">
            <a:avLst/>
          </a:prstGeom>
          <a:noFill/>
          <a:ln w="9525">
            <a:noFill/>
            <a:miter lim="800000"/>
            <a:headEnd/>
            <a:tailEnd/>
          </a:ln>
          <a:effectLst/>
        </p:spPr>
      </p:pic>
      <p:pic>
        <p:nvPicPr>
          <p:cNvPr id="45060" name="Picture 4"/>
          <p:cNvPicPr>
            <a:picLocks noChangeAspect="1" noChangeArrowheads="1"/>
          </p:cNvPicPr>
          <p:nvPr/>
        </p:nvPicPr>
        <p:blipFill>
          <a:blip r:embed="rId5"/>
          <a:srcRect/>
          <a:stretch>
            <a:fillRect/>
          </a:stretch>
        </p:blipFill>
        <p:spPr bwMode="auto">
          <a:xfrm>
            <a:off x="6705600" y="2667000"/>
            <a:ext cx="2305050" cy="619125"/>
          </a:xfrm>
          <a:prstGeom prst="rect">
            <a:avLst/>
          </a:prstGeom>
          <a:noFill/>
          <a:ln w="9525">
            <a:noFill/>
            <a:miter lim="800000"/>
            <a:headEnd/>
            <a:tailEnd/>
          </a:ln>
          <a:effectLst/>
        </p:spPr>
      </p:pic>
      <p:sp>
        <p:nvSpPr>
          <p:cNvPr id="7" name="Title 1"/>
          <p:cNvSpPr txBox="1">
            <a:spLocks/>
          </p:cNvSpPr>
          <p:nvPr/>
        </p:nvSpPr>
        <p:spPr>
          <a:xfrm>
            <a:off x="3200400" y="228600"/>
            <a:ext cx="2743200" cy="11430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effectLst/>
                <a:uLnTx/>
                <a:uFillTx/>
                <a:latin typeface="+mj-lt"/>
                <a:ea typeface="+mj-ea"/>
                <a:cs typeface="+mj-cs"/>
              </a:rPr>
              <a:t>Pace of Life</a:t>
            </a:r>
            <a:r>
              <a:rPr kumimoji="0" lang="en-US" sz="4400" b="0" i="0" u="none" strike="noStrike" kern="1200" cap="none" spc="0" normalizeH="0" baseline="0" noProof="0" dirty="0" smtClean="0">
                <a:ln>
                  <a:noFill/>
                </a:ln>
                <a:effectLst/>
                <a:uLnTx/>
                <a:uFillTx/>
                <a:latin typeface="+mj-lt"/>
                <a:ea typeface="+mj-ea"/>
                <a:cs typeface="+mj-cs"/>
              </a:rPr>
              <a:t> </a:t>
            </a:r>
          </a:p>
        </p:txBody>
      </p:sp>
      <p:grpSp>
        <p:nvGrpSpPr>
          <p:cNvPr id="14" name="Group 13"/>
          <p:cNvGrpSpPr/>
          <p:nvPr/>
        </p:nvGrpSpPr>
        <p:grpSpPr>
          <a:xfrm>
            <a:off x="5105400" y="1447800"/>
            <a:ext cx="4034289" cy="2446080"/>
            <a:chOff x="5105400" y="1447800"/>
            <a:chExt cx="4034289" cy="2446080"/>
          </a:xfrm>
        </p:grpSpPr>
        <p:pic>
          <p:nvPicPr>
            <p:cNvPr id="12" name="Picture 11"/>
            <p:cNvPicPr/>
            <p:nvPr/>
          </p:nvPicPr>
          <p:blipFill>
            <a:blip r:embed="rId6"/>
            <a:srcRect/>
            <a:stretch>
              <a:fillRect/>
            </a:stretch>
          </p:blipFill>
          <p:spPr bwMode="auto">
            <a:xfrm rot="10800000">
              <a:off x="5105400" y="1447800"/>
              <a:ext cx="533400" cy="495300"/>
            </a:xfrm>
            <a:prstGeom prst="rect">
              <a:avLst/>
            </a:prstGeom>
            <a:noFill/>
            <a:ln w="9525">
              <a:noFill/>
              <a:miter lim="800000"/>
              <a:headEnd/>
              <a:tailEnd/>
            </a:ln>
            <a:effectLst/>
          </p:spPr>
        </p:pic>
        <p:sp>
          <p:nvSpPr>
            <p:cNvPr id="10" name="TextBox 9"/>
            <p:cNvSpPr txBox="1"/>
            <p:nvPr/>
          </p:nvSpPr>
          <p:spPr>
            <a:xfrm>
              <a:off x="5334000" y="1524000"/>
              <a:ext cx="3657600" cy="2369880"/>
            </a:xfrm>
            <a:prstGeom prst="rect">
              <a:avLst/>
            </a:prstGeom>
            <a:noFill/>
          </p:spPr>
          <p:txBody>
            <a:bodyPr wrap="square" rtlCol="0">
              <a:spAutoFit/>
            </a:bodyPr>
            <a:lstStyle/>
            <a:p>
              <a:pPr algn="ctr"/>
              <a:r>
                <a:rPr lang="en-US" sz="2600" b="1" dirty="0" smtClean="0"/>
                <a:t>It is a different pace of life because there are no cars. You often meet people on the streets.     -Historian, 53</a:t>
              </a:r>
            </a:p>
            <a:p>
              <a:pPr algn="ctr"/>
              <a:endParaRPr lang="en-US" dirty="0"/>
            </a:p>
          </p:txBody>
        </p:sp>
        <p:pic>
          <p:nvPicPr>
            <p:cNvPr id="13" name="Picture 12"/>
            <p:cNvPicPr/>
            <p:nvPr/>
          </p:nvPicPr>
          <p:blipFill>
            <a:blip r:embed="rId6"/>
            <a:srcRect/>
            <a:stretch>
              <a:fillRect/>
            </a:stretch>
          </p:blipFill>
          <p:spPr bwMode="auto">
            <a:xfrm>
              <a:off x="8606289" y="2490159"/>
              <a:ext cx="533400" cy="495300"/>
            </a:xfrm>
            <a:prstGeom prst="rect">
              <a:avLst/>
            </a:prstGeom>
            <a:noFill/>
            <a:ln w="9525">
              <a:noFill/>
              <a:miter lim="800000"/>
              <a:headEnd/>
              <a:tailEnd/>
            </a:ln>
            <a:effectLst/>
          </p:spPr>
        </p:pic>
      </p:grpSp>
      <p:grpSp>
        <p:nvGrpSpPr>
          <p:cNvPr id="20" name="Group 19"/>
          <p:cNvGrpSpPr/>
          <p:nvPr/>
        </p:nvGrpSpPr>
        <p:grpSpPr>
          <a:xfrm>
            <a:off x="0" y="2057400"/>
            <a:ext cx="5576976" cy="2038782"/>
            <a:chOff x="0" y="2057400"/>
            <a:chExt cx="5576976" cy="2038782"/>
          </a:xfrm>
        </p:grpSpPr>
        <p:sp>
          <p:nvSpPr>
            <p:cNvPr id="9" name="TextBox 8"/>
            <p:cNvSpPr txBox="1"/>
            <p:nvPr/>
          </p:nvSpPr>
          <p:spPr>
            <a:xfrm>
              <a:off x="166776" y="2126412"/>
              <a:ext cx="5410200" cy="1969770"/>
            </a:xfrm>
            <a:prstGeom prst="rect">
              <a:avLst/>
            </a:prstGeom>
            <a:noFill/>
          </p:spPr>
          <p:txBody>
            <a:bodyPr wrap="square" rtlCol="0">
              <a:spAutoFit/>
            </a:bodyPr>
            <a:lstStyle/>
            <a:p>
              <a:pPr lvl="0" algn="ctr"/>
              <a:r>
                <a:rPr lang="en-US" sz="2600" b="1" dirty="0" smtClean="0"/>
                <a:t>It is quiet, you don’t have to hurry from one place to the next. It is an easy way to live. </a:t>
              </a:r>
            </a:p>
            <a:p>
              <a:pPr lvl="0" algn="ctr"/>
              <a:r>
                <a:rPr lang="en-US" sz="2600" b="1" dirty="0" smtClean="0"/>
                <a:t>– Architect , 42</a:t>
              </a:r>
            </a:p>
            <a:p>
              <a:endParaRPr lang="en-US" dirty="0"/>
            </a:p>
          </p:txBody>
        </p:sp>
        <p:pic>
          <p:nvPicPr>
            <p:cNvPr id="16" name="Picture 15"/>
            <p:cNvPicPr/>
            <p:nvPr/>
          </p:nvPicPr>
          <p:blipFill>
            <a:blip r:embed="rId6"/>
            <a:srcRect/>
            <a:stretch>
              <a:fillRect/>
            </a:stretch>
          </p:blipFill>
          <p:spPr bwMode="auto">
            <a:xfrm>
              <a:off x="4014159" y="2902788"/>
              <a:ext cx="533400" cy="495300"/>
            </a:xfrm>
            <a:prstGeom prst="rect">
              <a:avLst/>
            </a:prstGeom>
            <a:noFill/>
            <a:ln w="9525">
              <a:noFill/>
              <a:miter lim="800000"/>
              <a:headEnd/>
              <a:tailEnd/>
            </a:ln>
            <a:effectLst/>
          </p:spPr>
        </p:pic>
        <p:pic>
          <p:nvPicPr>
            <p:cNvPr id="18" name="Picture 17"/>
            <p:cNvPicPr/>
            <p:nvPr/>
          </p:nvPicPr>
          <p:blipFill>
            <a:blip r:embed="rId6"/>
            <a:srcRect/>
            <a:stretch>
              <a:fillRect/>
            </a:stretch>
          </p:blipFill>
          <p:spPr bwMode="auto">
            <a:xfrm rot="10800000">
              <a:off x="0" y="2057400"/>
              <a:ext cx="533400" cy="495300"/>
            </a:xfrm>
            <a:prstGeom prst="rect">
              <a:avLst/>
            </a:prstGeom>
            <a:noFill/>
            <a:ln w="9525">
              <a:noFill/>
              <a:miter lim="800000"/>
              <a:headEnd/>
              <a:tailEnd/>
            </a:ln>
            <a:effectLst/>
          </p:spPr>
        </p:pic>
      </p:grpSp>
      <p:grpSp>
        <p:nvGrpSpPr>
          <p:cNvPr id="19" name="Group 18"/>
          <p:cNvGrpSpPr/>
          <p:nvPr/>
        </p:nvGrpSpPr>
        <p:grpSpPr>
          <a:xfrm>
            <a:off x="4058730" y="4360653"/>
            <a:ext cx="4094670" cy="2045970"/>
            <a:chOff x="4058730" y="4360653"/>
            <a:chExt cx="4094670" cy="2045970"/>
          </a:xfrm>
        </p:grpSpPr>
        <p:sp>
          <p:nvSpPr>
            <p:cNvPr id="11" name="TextBox 10"/>
            <p:cNvSpPr txBox="1"/>
            <p:nvPr/>
          </p:nvSpPr>
          <p:spPr>
            <a:xfrm>
              <a:off x="4343400" y="4436853"/>
              <a:ext cx="3810000" cy="1969770"/>
            </a:xfrm>
            <a:prstGeom prst="rect">
              <a:avLst/>
            </a:prstGeom>
            <a:noFill/>
          </p:spPr>
          <p:txBody>
            <a:bodyPr wrap="square" rtlCol="0">
              <a:spAutoFit/>
            </a:bodyPr>
            <a:lstStyle/>
            <a:p>
              <a:pPr algn="ctr"/>
              <a:r>
                <a:rPr lang="en-US" sz="2600" b="1" dirty="0" smtClean="0"/>
                <a:t>The city of Venice is in a bubble, you think differently here.</a:t>
              </a:r>
            </a:p>
            <a:p>
              <a:r>
                <a:rPr lang="en-US" sz="2600" b="1" dirty="0" smtClean="0"/>
                <a:t>- Mestre Resident, 31</a:t>
              </a:r>
            </a:p>
            <a:p>
              <a:endParaRPr lang="en-US" dirty="0"/>
            </a:p>
          </p:txBody>
        </p:sp>
        <p:pic>
          <p:nvPicPr>
            <p:cNvPr id="15" name="Picture 14"/>
            <p:cNvPicPr/>
            <p:nvPr/>
          </p:nvPicPr>
          <p:blipFill>
            <a:blip r:embed="rId6"/>
            <a:srcRect/>
            <a:stretch>
              <a:fillRect/>
            </a:stretch>
          </p:blipFill>
          <p:spPr bwMode="auto">
            <a:xfrm>
              <a:off x="7374147" y="5198853"/>
              <a:ext cx="533400" cy="495300"/>
            </a:xfrm>
            <a:prstGeom prst="rect">
              <a:avLst/>
            </a:prstGeom>
            <a:noFill/>
            <a:ln w="9525">
              <a:noFill/>
              <a:miter lim="800000"/>
              <a:headEnd/>
              <a:tailEnd/>
            </a:ln>
            <a:effectLst/>
          </p:spPr>
        </p:pic>
        <p:pic>
          <p:nvPicPr>
            <p:cNvPr id="17" name="Picture 16"/>
            <p:cNvPicPr/>
            <p:nvPr/>
          </p:nvPicPr>
          <p:blipFill>
            <a:blip r:embed="rId6"/>
            <a:srcRect/>
            <a:stretch>
              <a:fillRect/>
            </a:stretch>
          </p:blipFill>
          <p:spPr bwMode="auto">
            <a:xfrm rot="10800000">
              <a:off x="4058730" y="4360653"/>
              <a:ext cx="533400" cy="495300"/>
            </a:xfrm>
            <a:prstGeom prst="rect">
              <a:avLst/>
            </a:prstGeom>
            <a:noFill/>
            <a:ln w="9525">
              <a:noFill/>
              <a:miter lim="800000"/>
              <a:headEnd/>
              <a:tailEnd/>
            </a:ln>
            <a:effectLst/>
          </p:spPr>
        </p:pic>
      </p:grpSp>
      <p:pic>
        <p:nvPicPr>
          <p:cNvPr id="16385" name="Picture 1"/>
          <p:cNvPicPr>
            <a:picLocks noChangeAspect="1" noChangeArrowheads="1"/>
          </p:cNvPicPr>
          <p:nvPr/>
        </p:nvPicPr>
        <p:blipFill>
          <a:blip r:embed="rId7"/>
          <a:srcRect/>
          <a:stretch>
            <a:fillRect/>
          </a:stretch>
        </p:blipFill>
        <p:spPr bwMode="auto">
          <a:xfrm>
            <a:off x="0" y="1981200"/>
            <a:ext cx="9058275" cy="47053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6385"/>
                                        </p:tgtEl>
                                      </p:cBhvr>
                                    </p:animEffect>
                                    <p:set>
                                      <p:cBhvr>
                                        <p:cTn id="7" dur="1" fill="hold">
                                          <p:stCondLst>
                                            <p:cond delay="1999"/>
                                          </p:stCondLst>
                                        </p:cTn>
                                        <p:tgtEl>
                                          <p:spTgt spid="16385"/>
                                        </p:tgtEl>
                                        <p:attrNameLst>
                                          <p:attrName>style.visibility</p:attrName>
                                        </p:attrNameLst>
                                      </p:cBhvr>
                                      <p:to>
                                        <p:strVal val="hidden"/>
                                      </p:to>
                                    </p:set>
                                  </p:childTnLst>
                                </p:cTn>
                              </p:par>
                            </p:childTnLst>
                          </p:cTn>
                        </p:par>
                        <p:par>
                          <p:cTn id="8" fill="hold">
                            <p:stCondLst>
                              <p:cond delay="2000"/>
                            </p:stCondLst>
                            <p:childTnLst>
                              <p:par>
                                <p:cTn id="9" presetID="35" presetClass="path" presetSubtype="0" accel="50000" decel="50000" fill="hold" nodeType="afterEffect">
                                  <p:stCondLst>
                                    <p:cond delay="0"/>
                                  </p:stCondLst>
                                  <p:childTnLst>
                                    <p:animMotion origin="layout" path="M 5E-6 2.22222E-6 L -0.56771 -0.0007 " pathEditMode="relative" rAng="0" ptsTypes="AA">
                                      <p:cBhvr>
                                        <p:cTn id="10" dur="2000" fill="hold"/>
                                        <p:tgtEl>
                                          <p:spTgt spid="45060"/>
                                        </p:tgtEl>
                                        <p:attrNameLst>
                                          <p:attrName>ppt_x</p:attrName>
                                          <p:attrName>ppt_y</p:attrName>
                                        </p:attrNameLst>
                                      </p:cBhvr>
                                      <p:rCtr x="-284" y="0"/>
                                    </p:animMotion>
                                  </p:childTnLst>
                                </p:cTn>
                              </p:par>
                              <p:par>
                                <p:cTn id="11" presetID="42" presetClass="path" presetSubtype="0" accel="50000" decel="50000" fill="hold" nodeType="withEffect">
                                  <p:stCondLst>
                                    <p:cond delay="0"/>
                                  </p:stCondLst>
                                  <p:childTnLst>
                                    <p:animMotion origin="layout" path="M -4.16667E-6 -4.44444E-6 L -0.0026 0.125 " pathEditMode="relative" rAng="0" ptsTypes="AA">
                                      <p:cBhvr>
                                        <p:cTn id="12" dur="2000" fill="hold"/>
                                        <p:tgtEl>
                                          <p:spTgt spid="45058"/>
                                        </p:tgtEl>
                                        <p:attrNameLst>
                                          <p:attrName>ppt_x</p:attrName>
                                          <p:attrName>ppt_y</p:attrName>
                                        </p:attrNameLst>
                                      </p:cBhvr>
                                      <p:rCtr x="-1" y="63"/>
                                    </p:animMotion>
                                  </p:childTnLst>
                                </p:cTn>
                              </p:par>
                              <p:par>
                                <p:cTn id="13" presetID="6" presetClass="emph" presetSubtype="0" fill="hold" nodeType="withEffect">
                                  <p:stCondLst>
                                    <p:cond delay="0"/>
                                  </p:stCondLst>
                                  <p:childTnLst>
                                    <p:animScale>
                                      <p:cBhvr>
                                        <p:cTn id="14" dur="2000" fill="hold"/>
                                        <p:tgtEl>
                                          <p:spTgt spid="45060"/>
                                        </p:tgtEl>
                                      </p:cBhvr>
                                      <p:by x="150000" y="150000"/>
                                    </p:animScale>
                                  </p:childTnLst>
                                </p:cTn>
                              </p:par>
                              <p:par>
                                <p:cTn id="15" presetID="6" presetClass="emph" presetSubtype="0" fill="hold" nodeType="withEffect">
                                  <p:stCondLst>
                                    <p:cond delay="0"/>
                                  </p:stCondLst>
                                  <p:childTnLst>
                                    <p:animScale>
                                      <p:cBhvr>
                                        <p:cTn id="16" dur="2000" fill="hold"/>
                                        <p:tgtEl>
                                          <p:spTgt spid="45059"/>
                                        </p:tgtEl>
                                      </p:cBhvr>
                                      <p:by x="150000" y="150000"/>
                                    </p:animScale>
                                  </p:childTnLst>
                                </p:cTn>
                              </p:par>
                              <p:par>
                                <p:cTn id="17" presetID="6" presetClass="emph" presetSubtype="0" fill="hold" nodeType="withEffect">
                                  <p:stCondLst>
                                    <p:cond delay="0"/>
                                  </p:stCondLst>
                                  <p:childTnLst>
                                    <p:animScale>
                                      <p:cBhvr>
                                        <p:cTn id="18" dur="2000" fill="hold"/>
                                        <p:tgtEl>
                                          <p:spTgt spid="45058"/>
                                        </p:tgtEl>
                                      </p:cBhvr>
                                      <p:by x="150000" y="150000"/>
                                    </p:animScale>
                                  </p:childTnLst>
                                </p:cTn>
                              </p:par>
                              <p:par>
                                <p:cTn id="19" presetID="10" presetClass="exit" presetSubtype="0" fill="hold" grpId="0" nodeType="withEffect">
                                  <p:stCondLst>
                                    <p:cond delay="0"/>
                                  </p:stCondLst>
                                  <p:childTnLst>
                                    <p:animEffect transition="out" filter="fade">
                                      <p:cBhvr>
                                        <p:cTn id="20" dur="2000"/>
                                        <p:tgtEl>
                                          <p:spTgt spid="8"/>
                                        </p:tgtEl>
                                      </p:cBhvr>
                                    </p:animEffect>
                                    <p:set>
                                      <p:cBhvr>
                                        <p:cTn id="21" dur="1" fill="hold">
                                          <p:stCondLst>
                                            <p:cond delay="1999"/>
                                          </p:stCondLst>
                                        </p:cTn>
                                        <p:tgtEl>
                                          <p:spTgt spid="8"/>
                                        </p:tgtEl>
                                        <p:attrNameLst>
                                          <p:attrName>style.visibility</p:attrName>
                                        </p:attrNameLst>
                                      </p:cBhvr>
                                      <p:to>
                                        <p:strVal val="hidden"/>
                                      </p:to>
                                    </p:se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2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mph" presetSubtype="0" fill="hold" nodeType="clickEffect">
                                  <p:stCondLst>
                                    <p:cond delay="0"/>
                                  </p:stCondLst>
                                  <p:childTnLst>
                                    <p:animScale>
                                      <p:cBhvr>
                                        <p:cTn id="28" dur="2000" fill="hold"/>
                                        <p:tgtEl>
                                          <p:spTgt spid="45058"/>
                                        </p:tgtEl>
                                      </p:cBhvr>
                                      <p:by x="50000" y="50000"/>
                                    </p:animScale>
                                  </p:childTnLst>
                                </p:cTn>
                              </p:par>
                              <p:par>
                                <p:cTn id="29" presetID="49" presetClass="path" presetSubtype="0" accel="50000" decel="50000" fill="hold" nodeType="withEffect">
                                  <p:stCondLst>
                                    <p:cond delay="0"/>
                                  </p:stCondLst>
                                  <p:childTnLst>
                                    <p:animMotion origin="layout" path="M -0.0026 0.125 L -0.3026 0.09167 " pathEditMode="relative" rAng="0" ptsTypes="AA">
                                      <p:cBhvr>
                                        <p:cTn id="30" dur="2000" fill="hold"/>
                                        <p:tgtEl>
                                          <p:spTgt spid="45058"/>
                                        </p:tgtEl>
                                        <p:attrNameLst>
                                          <p:attrName>ppt_x</p:attrName>
                                          <p:attrName>ppt_y</p:attrName>
                                        </p:attrNameLst>
                                      </p:cBhvr>
                                      <p:rCtr x="-150" y="-17"/>
                                    </p:animMotion>
                                  </p:childTnLst>
                                </p:cTn>
                              </p:par>
                              <p:par>
                                <p:cTn id="31" presetID="6" presetClass="emph" presetSubtype="0" fill="hold" nodeType="withEffect">
                                  <p:stCondLst>
                                    <p:cond delay="0"/>
                                  </p:stCondLst>
                                  <p:childTnLst>
                                    <p:animScale>
                                      <p:cBhvr>
                                        <p:cTn id="32" dur="2000" fill="hold"/>
                                        <p:tgtEl>
                                          <p:spTgt spid="45059"/>
                                        </p:tgtEl>
                                      </p:cBhvr>
                                      <p:by x="50000" y="50000"/>
                                    </p:animScale>
                                  </p:childTnLst>
                                </p:cTn>
                              </p:par>
                              <p:par>
                                <p:cTn id="33" presetID="56" presetClass="path" presetSubtype="0" accel="50000" decel="50000" fill="hold" nodeType="withEffect">
                                  <p:stCondLst>
                                    <p:cond delay="0"/>
                                  </p:stCondLst>
                                  <p:childTnLst>
                                    <p:animMotion origin="layout" path="M 1.11022E-16 4.44444E-6 L -0.52917 0.12569 " pathEditMode="relative" rAng="0" ptsTypes="AA">
                                      <p:cBhvr>
                                        <p:cTn id="34" dur="2000" fill="hold"/>
                                        <p:tgtEl>
                                          <p:spTgt spid="45059"/>
                                        </p:tgtEl>
                                        <p:attrNameLst>
                                          <p:attrName>ppt_x</p:attrName>
                                          <p:attrName>ppt_y</p:attrName>
                                        </p:attrNameLst>
                                      </p:cBhvr>
                                      <p:rCtr x="-265" y="63"/>
                                    </p:animMotion>
                                  </p:childTnLst>
                                </p:cTn>
                              </p:par>
                              <p:par>
                                <p:cTn id="35" presetID="6" presetClass="emph" presetSubtype="0" fill="hold" nodeType="withEffect">
                                  <p:stCondLst>
                                    <p:cond delay="0"/>
                                  </p:stCondLst>
                                  <p:childTnLst>
                                    <p:animScale>
                                      <p:cBhvr>
                                        <p:cTn id="36" dur="2000" fill="hold"/>
                                        <p:tgtEl>
                                          <p:spTgt spid="45060"/>
                                        </p:tgtEl>
                                      </p:cBhvr>
                                      <p:by x="50000" y="50000"/>
                                    </p:animScale>
                                  </p:childTnLst>
                                </p:cTn>
                              </p:par>
                              <p:par>
                                <p:cTn id="37" presetID="35" presetClass="path" presetSubtype="0" accel="50000" decel="50000" fill="hold" nodeType="withEffect">
                                  <p:stCondLst>
                                    <p:cond delay="0"/>
                                  </p:stCondLst>
                                  <p:childTnLst>
                                    <p:animMotion origin="layout" path="M -0.56771 -0.0007 L -0.69271 0.4993 " pathEditMode="relative" rAng="0" ptsTypes="AA">
                                      <p:cBhvr>
                                        <p:cTn id="38" dur="2000" fill="hold"/>
                                        <p:tgtEl>
                                          <p:spTgt spid="45060"/>
                                        </p:tgtEl>
                                        <p:attrNameLst>
                                          <p:attrName>ppt_x</p:attrName>
                                          <p:attrName>ppt_y</p:attrName>
                                        </p:attrNameLst>
                                      </p:cBhvr>
                                      <p:rCtr x="-63" y="250"/>
                                    </p:animMotion>
                                  </p:childTnLst>
                                </p:cTn>
                              </p:par>
                            </p:childTnLst>
                          </p:cTn>
                        </p:par>
                        <p:par>
                          <p:cTn id="39" fill="hold">
                            <p:stCondLst>
                              <p:cond delay="2000"/>
                            </p:stCondLst>
                            <p:childTnLst>
                              <p:par>
                                <p:cTn id="40" presetID="10" presetClass="entr" presetSubtype="0" fill="hold" nodeType="afterEffect">
                                  <p:stCondLst>
                                    <p:cond delay="200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2000"/>
                                        <p:tgtEl>
                                          <p:spTgt spid="20"/>
                                        </p:tgtEl>
                                      </p:cBhvr>
                                    </p:animEffect>
                                  </p:childTnLst>
                                </p:cTn>
                              </p:par>
                            </p:childTnLst>
                          </p:cTn>
                        </p:par>
                        <p:par>
                          <p:cTn id="43" fill="hold">
                            <p:stCondLst>
                              <p:cond delay="6000"/>
                            </p:stCondLst>
                            <p:childTnLst>
                              <p:par>
                                <p:cTn id="44" presetID="10" presetClass="entr" presetSubtype="0" fill="hold" nodeType="afterEffect">
                                  <p:stCondLst>
                                    <p:cond delay="600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2000"/>
                                        <p:tgtEl>
                                          <p:spTgt spid="14"/>
                                        </p:tgtEl>
                                      </p:cBhvr>
                                    </p:animEffect>
                                  </p:childTnLst>
                                </p:cTn>
                              </p:par>
                            </p:childTnLst>
                          </p:cTn>
                        </p:par>
                        <p:par>
                          <p:cTn id="47" fill="hold">
                            <p:stCondLst>
                              <p:cond delay="14000"/>
                            </p:stCondLst>
                            <p:childTnLst>
                              <p:par>
                                <p:cTn id="48" presetID="10" presetClass="entr" presetSubtype="0" fill="hold" nodeType="afterEffect">
                                  <p:stCondLst>
                                    <p:cond delay="600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400" y="304800"/>
            <a:ext cx="8229600" cy="1143000"/>
          </a:xfrm>
        </p:spPr>
        <p:txBody>
          <a:bodyPr>
            <a:normAutofit/>
          </a:bodyPr>
          <a:lstStyle/>
          <a:p>
            <a:r>
              <a:rPr lang="en-US" sz="5000" dirty="0" smtClean="0"/>
              <a:t>Pro</a:t>
            </a:r>
            <a:endParaRPr lang="en-US" sz="5000" dirty="0"/>
          </a:p>
        </p:txBody>
      </p:sp>
      <p:pic>
        <p:nvPicPr>
          <p:cNvPr id="46082" name="Picture 2"/>
          <p:cNvPicPr>
            <a:picLocks noChangeAspect="1" noChangeArrowheads="1"/>
          </p:cNvPicPr>
          <p:nvPr/>
        </p:nvPicPr>
        <p:blipFill>
          <a:blip r:embed="rId3"/>
          <a:srcRect/>
          <a:stretch>
            <a:fillRect/>
          </a:stretch>
        </p:blipFill>
        <p:spPr bwMode="auto">
          <a:xfrm>
            <a:off x="1600200" y="4343400"/>
            <a:ext cx="809625" cy="476250"/>
          </a:xfrm>
          <a:prstGeom prst="rect">
            <a:avLst/>
          </a:prstGeom>
          <a:noFill/>
          <a:ln w="9525">
            <a:noFill/>
            <a:miter lim="800000"/>
            <a:headEnd/>
            <a:tailEnd/>
          </a:ln>
          <a:effectLst/>
        </p:spPr>
      </p:pic>
      <p:pic>
        <p:nvPicPr>
          <p:cNvPr id="46084" name="Picture 4"/>
          <p:cNvPicPr>
            <a:picLocks noChangeAspect="1" noChangeArrowheads="1"/>
          </p:cNvPicPr>
          <p:nvPr/>
        </p:nvPicPr>
        <p:blipFill>
          <a:blip r:embed="rId4"/>
          <a:srcRect/>
          <a:stretch>
            <a:fillRect/>
          </a:stretch>
        </p:blipFill>
        <p:spPr bwMode="auto">
          <a:xfrm>
            <a:off x="2971800" y="5496465"/>
            <a:ext cx="2819400" cy="923925"/>
          </a:xfrm>
          <a:prstGeom prst="rect">
            <a:avLst/>
          </a:prstGeom>
          <a:noFill/>
          <a:ln w="9525">
            <a:noFill/>
            <a:miter lim="800000"/>
            <a:headEnd/>
            <a:tailEnd/>
          </a:ln>
          <a:effectLst/>
        </p:spPr>
      </p:pic>
      <p:sp>
        <p:nvSpPr>
          <p:cNvPr id="7" name="Title 1"/>
          <p:cNvSpPr txBox="1">
            <a:spLocks/>
          </p:cNvSpPr>
          <p:nvPr/>
        </p:nvSpPr>
        <p:spPr>
          <a:xfrm>
            <a:off x="3429000" y="304800"/>
            <a:ext cx="23622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effectLst/>
                <a:uLnTx/>
                <a:uFillTx/>
                <a:latin typeface="+mj-lt"/>
                <a:ea typeface="+mj-ea"/>
                <a:cs typeface="+mj-cs"/>
              </a:rPr>
              <a:t>Culture</a:t>
            </a:r>
          </a:p>
        </p:txBody>
      </p:sp>
      <p:grpSp>
        <p:nvGrpSpPr>
          <p:cNvPr id="16" name="Group 15"/>
          <p:cNvGrpSpPr/>
          <p:nvPr/>
        </p:nvGrpSpPr>
        <p:grpSpPr>
          <a:xfrm>
            <a:off x="0" y="1219200"/>
            <a:ext cx="4699959" cy="2753856"/>
            <a:chOff x="0" y="1219200"/>
            <a:chExt cx="4699959" cy="2753856"/>
          </a:xfrm>
        </p:grpSpPr>
        <p:sp>
          <p:nvSpPr>
            <p:cNvPr id="9" name="TextBox 8"/>
            <p:cNvSpPr txBox="1"/>
            <p:nvPr/>
          </p:nvSpPr>
          <p:spPr>
            <a:xfrm>
              <a:off x="381000" y="1295400"/>
              <a:ext cx="4114800" cy="2677656"/>
            </a:xfrm>
            <a:prstGeom prst="rect">
              <a:avLst/>
            </a:prstGeom>
            <a:noFill/>
          </p:spPr>
          <p:txBody>
            <a:bodyPr wrap="square" rtlCol="0">
              <a:spAutoFit/>
            </a:bodyPr>
            <a:lstStyle/>
            <a:p>
              <a:pPr algn="ctr"/>
              <a:r>
                <a:rPr lang="en-US" sz="3000" b="1" dirty="0" smtClean="0"/>
                <a:t>The area near the Peggy Guggenheim is beautiful. The city is aesthetically pleasing. </a:t>
              </a:r>
            </a:p>
            <a:p>
              <a:pPr algn="ctr"/>
              <a:r>
                <a:rPr lang="en-US" sz="3000" b="1" dirty="0" smtClean="0"/>
                <a:t>- 40xVenice Member, 42</a:t>
              </a:r>
            </a:p>
            <a:p>
              <a:endParaRPr lang="en-US" dirty="0"/>
            </a:p>
          </p:txBody>
        </p:sp>
        <p:pic>
          <p:nvPicPr>
            <p:cNvPr id="12" name="Picture 11"/>
            <p:cNvPicPr/>
            <p:nvPr/>
          </p:nvPicPr>
          <p:blipFill>
            <a:blip r:embed="rId5"/>
            <a:srcRect/>
            <a:stretch>
              <a:fillRect/>
            </a:stretch>
          </p:blipFill>
          <p:spPr bwMode="auto">
            <a:xfrm rot="10800000">
              <a:off x="0" y="1219200"/>
              <a:ext cx="533400" cy="495300"/>
            </a:xfrm>
            <a:prstGeom prst="rect">
              <a:avLst/>
            </a:prstGeom>
            <a:noFill/>
            <a:ln w="9525">
              <a:noFill/>
              <a:miter lim="800000"/>
              <a:headEnd/>
              <a:tailEnd/>
            </a:ln>
            <a:effectLst/>
          </p:spPr>
        </p:pic>
        <p:pic>
          <p:nvPicPr>
            <p:cNvPr id="13" name="Picture 12"/>
            <p:cNvPicPr/>
            <p:nvPr/>
          </p:nvPicPr>
          <p:blipFill>
            <a:blip r:embed="rId5"/>
            <a:srcRect/>
            <a:stretch>
              <a:fillRect/>
            </a:stretch>
          </p:blipFill>
          <p:spPr bwMode="auto">
            <a:xfrm>
              <a:off x="4166559" y="2605176"/>
              <a:ext cx="533400" cy="495300"/>
            </a:xfrm>
            <a:prstGeom prst="rect">
              <a:avLst/>
            </a:prstGeom>
            <a:noFill/>
            <a:ln w="9525">
              <a:noFill/>
              <a:miter lim="800000"/>
              <a:headEnd/>
              <a:tailEnd/>
            </a:ln>
            <a:effectLst/>
          </p:spPr>
        </p:pic>
      </p:grpSp>
      <p:grpSp>
        <p:nvGrpSpPr>
          <p:cNvPr id="15" name="Group 14"/>
          <p:cNvGrpSpPr/>
          <p:nvPr/>
        </p:nvGrpSpPr>
        <p:grpSpPr>
          <a:xfrm>
            <a:off x="4689894" y="3200400"/>
            <a:ext cx="4225506" cy="3139321"/>
            <a:chOff x="4689894" y="3200400"/>
            <a:chExt cx="4225506" cy="3139321"/>
          </a:xfrm>
        </p:grpSpPr>
        <p:sp>
          <p:nvSpPr>
            <p:cNvPr id="10" name="TextBox 9"/>
            <p:cNvSpPr txBox="1"/>
            <p:nvPr/>
          </p:nvSpPr>
          <p:spPr>
            <a:xfrm>
              <a:off x="5105400" y="3200400"/>
              <a:ext cx="3810000" cy="3139321"/>
            </a:xfrm>
            <a:prstGeom prst="rect">
              <a:avLst/>
            </a:prstGeom>
            <a:noFill/>
          </p:spPr>
          <p:txBody>
            <a:bodyPr wrap="square" rtlCol="0">
              <a:spAutoFit/>
            </a:bodyPr>
            <a:lstStyle/>
            <a:p>
              <a:pPr algn="ctr"/>
              <a:r>
                <a:rPr lang="en-US" sz="3000" b="1" dirty="0" smtClean="0"/>
                <a:t>You can go around the city and find new things all the time. There are palaces and art everywhere.</a:t>
              </a:r>
            </a:p>
            <a:p>
              <a:pPr algn="ctr"/>
              <a:r>
                <a:rPr lang="en-US" sz="3000" b="1" dirty="0" smtClean="0"/>
                <a:t>- Historian, 53</a:t>
              </a:r>
            </a:p>
            <a:p>
              <a:endParaRPr lang="en-US" dirty="0"/>
            </a:p>
          </p:txBody>
        </p:sp>
        <p:pic>
          <p:nvPicPr>
            <p:cNvPr id="11" name="Picture 10"/>
            <p:cNvPicPr/>
            <p:nvPr/>
          </p:nvPicPr>
          <p:blipFill>
            <a:blip r:embed="rId5"/>
            <a:srcRect/>
            <a:stretch>
              <a:fillRect/>
            </a:stretch>
          </p:blipFill>
          <p:spPr bwMode="auto">
            <a:xfrm rot="10800000">
              <a:off x="4689894" y="3200400"/>
              <a:ext cx="533400" cy="495300"/>
            </a:xfrm>
            <a:prstGeom prst="rect">
              <a:avLst/>
            </a:prstGeom>
            <a:noFill/>
            <a:ln w="9525">
              <a:noFill/>
              <a:miter lim="800000"/>
              <a:headEnd/>
              <a:tailEnd/>
            </a:ln>
            <a:effectLst/>
          </p:spPr>
        </p:pic>
        <p:pic>
          <p:nvPicPr>
            <p:cNvPr id="14" name="Picture 13"/>
            <p:cNvPicPr/>
            <p:nvPr/>
          </p:nvPicPr>
          <p:blipFill>
            <a:blip r:embed="rId5"/>
            <a:srcRect/>
            <a:stretch>
              <a:fillRect/>
            </a:stretch>
          </p:blipFill>
          <p:spPr bwMode="auto">
            <a:xfrm>
              <a:off x="8246853" y="5029200"/>
              <a:ext cx="533400" cy="495300"/>
            </a:xfrm>
            <a:prstGeom prst="rect">
              <a:avLst/>
            </a:prstGeom>
            <a:noFill/>
            <a:ln w="9525">
              <a:noFill/>
              <a:miter lim="800000"/>
              <a:headEnd/>
              <a:tailEnd/>
            </a:ln>
            <a:effectLst/>
          </p:spPr>
        </p:pic>
      </p:grpSp>
      <p:pic>
        <p:nvPicPr>
          <p:cNvPr id="16385" name="Picture 1"/>
          <p:cNvPicPr>
            <a:picLocks noChangeAspect="1" noChangeArrowheads="1"/>
          </p:cNvPicPr>
          <p:nvPr/>
        </p:nvPicPr>
        <p:blipFill>
          <a:blip r:embed="rId6"/>
          <a:srcRect/>
          <a:stretch>
            <a:fillRect/>
          </a:stretch>
        </p:blipFill>
        <p:spPr bwMode="auto">
          <a:xfrm>
            <a:off x="0" y="2076450"/>
            <a:ext cx="9058275" cy="47053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6385"/>
                                        </p:tgtEl>
                                      </p:cBhvr>
                                    </p:animEffect>
                                    <p:set>
                                      <p:cBhvr>
                                        <p:cTn id="7" dur="1" fill="hold">
                                          <p:stCondLst>
                                            <p:cond delay="1999"/>
                                          </p:stCondLst>
                                        </p:cTn>
                                        <p:tgtEl>
                                          <p:spTgt spid="16385"/>
                                        </p:tgtEl>
                                        <p:attrNameLst>
                                          <p:attrName>style.visibility</p:attrName>
                                        </p:attrNameLst>
                                      </p:cBhvr>
                                      <p:to>
                                        <p:strVal val="hidden"/>
                                      </p:to>
                                    </p:set>
                                  </p:childTnLst>
                                </p:cTn>
                              </p:par>
                              <p:par>
                                <p:cTn id="8" presetID="6" presetClass="emph" presetSubtype="0" fill="hold" nodeType="withEffect">
                                  <p:stCondLst>
                                    <p:cond delay="0"/>
                                  </p:stCondLst>
                                  <p:childTnLst>
                                    <p:animScale>
                                      <p:cBhvr>
                                        <p:cTn id="9" dur="2000" fill="hold"/>
                                        <p:tgtEl>
                                          <p:spTgt spid="46082"/>
                                        </p:tgtEl>
                                      </p:cBhvr>
                                      <p:by x="150000" y="150000"/>
                                    </p:animScale>
                                  </p:childTnLst>
                                </p:cTn>
                              </p:par>
                              <p:par>
                                <p:cTn id="10" presetID="6" presetClass="emph" presetSubtype="0" fill="hold" nodeType="withEffect">
                                  <p:stCondLst>
                                    <p:cond delay="0"/>
                                  </p:stCondLst>
                                  <p:childTnLst>
                                    <p:animScale>
                                      <p:cBhvr>
                                        <p:cTn id="11" dur="2000" fill="hold"/>
                                        <p:tgtEl>
                                          <p:spTgt spid="46084"/>
                                        </p:tgtEl>
                                      </p:cBhvr>
                                      <p:by x="150000" y="150000"/>
                                    </p:animScale>
                                  </p:childTnLst>
                                </p:cTn>
                              </p:par>
                              <p:par>
                                <p:cTn id="12" presetID="10" presetClass="exit" presetSubtype="0" fill="hold" grpId="0" nodeType="withEffect">
                                  <p:stCondLst>
                                    <p:cond delay="0"/>
                                  </p:stCondLst>
                                  <p:childTnLst>
                                    <p:animEffect transition="out" filter="fade">
                                      <p:cBhvr>
                                        <p:cTn id="13" dur="2000"/>
                                        <p:tgtEl>
                                          <p:spTgt spid="8"/>
                                        </p:tgtEl>
                                      </p:cBhvr>
                                    </p:animEffect>
                                    <p:set>
                                      <p:cBhvr>
                                        <p:cTn id="14" dur="1" fill="hold">
                                          <p:stCondLst>
                                            <p:cond delay="1999"/>
                                          </p:stCondLst>
                                        </p:cTn>
                                        <p:tgtEl>
                                          <p:spTgt spid="8"/>
                                        </p:tgtEl>
                                        <p:attrNameLst>
                                          <p:attrName>style.visibility</p:attrName>
                                        </p:attrNameLst>
                                      </p:cBhvr>
                                      <p:to>
                                        <p:strVal val="hidden"/>
                                      </p:to>
                                    </p:se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mph" presetSubtype="0" fill="hold" nodeType="clickEffect">
                                  <p:stCondLst>
                                    <p:cond delay="0"/>
                                  </p:stCondLst>
                                  <p:childTnLst>
                                    <p:animScale>
                                      <p:cBhvr>
                                        <p:cTn id="21" dur="2000" fill="hold"/>
                                        <p:tgtEl>
                                          <p:spTgt spid="46084"/>
                                        </p:tgtEl>
                                      </p:cBhvr>
                                      <p:by x="50000" y="50000"/>
                                    </p:animScale>
                                  </p:childTnLst>
                                </p:cTn>
                              </p:par>
                              <p:par>
                                <p:cTn id="22" presetID="6" presetClass="emph" presetSubtype="0" fill="hold" nodeType="withEffect">
                                  <p:stCondLst>
                                    <p:cond delay="0"/>
                                  </p:stCondLst>
                                  <p:childTnLst>
                                    <p:animScale>
                                      <p:cBhvr>
                                        <p:cTn id="23" dur="2000" fill="hold"/>
                                        <p:tgtEl>
                                          <p:spTgt spid="46082"/>
                                        </p:tgtEl>
                                      </p:cBhvr>
                                      <p:by x="50000" y="50000"/>
                                    </p:animScale>
                                  </p:childTnLst>
                                </p:cTn>
                              </p:par>
                              <p:par>
                                <p:cTn id="24" presetID="35" presetClass="path" presetSubtype="0" accel="50000" decel="50000" fill="hold" nodeType="withEffect">
                                  <p:stCondLst>
                                    <p:cond delay="0"/>
                                  </p:stCondLst>
                                  <p:childTnLst>
                                    <p:animMotion origin="layout" path="M 3.33333E-6 0 L -0.32917 0.06597 " pathEditMode="relative" rAng="0" ptsTypes="AA">
                                      <p:cBhvr>
                                        <p:cTn id="25" dur="2000" fill="hold"/>
                                        <p:tgtEl>
                                          <p:spTgt spid="46084"/>
                                        </p:tgtEl>
                                        <p:attrNameLst>
                                          <p:attrName>ppt_x</p:attrName>
                                          <p:attrName>ppt_y</p:attrName>
                                        </p:attrNameLst>
                                      </p:cBhvr>
                                      <p:rCtr x="-165" y="33"/>
                                    </p:animMotion>
                                  </p:childTnLst>
                                </p:cTn>
                              </p:par>
                              <p:par>
                                <p:cTn id="26" presetID="35" presetClass="path" presetSubtype="0" accel="50000" decel="50000" fill="hold" nodeType="withEffect">
                                  <p:stCondLst>
                                    <p:cond delay="0"/>
                                  </p:stCondLst>
                                  <p:childTnLst>
                                    <p:animMotion origin="layout" path="M 3.33333E-6 -4.44444E-6 L -0.1 0.16667 " pathEditMode="relative" rAng="0" ptsTypes="AA">
                                      <p:cBhvr>
                                        <p:cTn id="27" dur="2000" fill="hold"/>
                                        <p:tgtEl>
                                          <p:spTgt spid="46082"/>
                                        </p:tgtEl>
                                        <p:attrNameLst>
                                          <p:attrName>ppt_x</p:attrName>
                                          <p:attrName>ppt_y</p:attrName>
                                        </p:attrNameLst>
                                      </p:cBhvr>
                                      <p:rCtr x="-50" y="83"/>
                                    </p:animMotion>
                                  </p:childTnLst>
                                </p:cTn>
                              </p:par>
                            </p:childTnLst>
                          </p:cTn>
                        </p:par>
                        <p:par>
                          <p:cTn id="28" fill="hold">
                            <p:stCondLst>
                              <p:cond delay="2000"/>
                            </p:stCondLst>
                            <p:childTnLst>
                              <p:par>
                                <p:cTn id="29" presetID="10" presetClass="entr" presetSubtype="0" fill="hold" nodeType="afterEffect">
                                  <p:stCondLst>
                                    <p:cond delay="200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2000"/>
                                        <p:tgtEl>
                                          <p:spTgt spid="16"/>
                                        </p:tgtEl>
                                      </p:cBhvr>
                                    </p:animEffect>
                                  </p:childTnLst>
                                </p:cTn>
                              </p:par>
                            </p:childTnLst>
                          </p:cTn>
                        </p:par>
                        <p:par>
                          <p:cTn id="32" fill="hold">
                            <p:stCondLst>
                              <p:cond delay="6000"/>
                            </p:stCondLst>
                            <p:childTnLst>
                              <p:par>
                                <p:cTn id="33" presetID="10" presetClass="entr" presetSubtype="0" fill="hold" nodeType="afterEffect">
                                  <p:stCondLst>
                                    <p:cond delay="600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981200"/>
            <a:ext cx="5334000" cy="2800767"/>
          </a:xfrm>
          <a:prstGeom prst="rect">
            <a:avLst/>
          </a:prstGeom>
          <a:noFill/>
        </p:spPr>
        <p:txBody>
          <a:bodyPr wrap="square" rtlCol="0">
            <a:spAutoFit/>
          </a:bodyPr>
          <a:lstStyle/>
          <a:p>
            <a:pPr algn="ctr"/>
            <a:r>
              <a:rPr lang="en-US" sz="4400" dirty="0" smtClean="0">
                <a:solidFill>
                  <a:srgbClr val="FF0000"/>
                </a:solidFill>
              </a:rPr>
              <a:t>…but residents expressed concerns for the high cost of  living and housing…</a:t>
            </a:r>
            <a:endParaRPr lang="en-US" sz="44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320"/>
            <a:ext cx="8458200" cy="1143000"/>
          </a:xfrm>
        </p:spPr>
        <p:txBody>
          <a:bodyPr>
            <a:normAutofit/>
          </a:bodyPr>
          <a:lstStyle/>
          <a:p>
            <a:r>
              <a:rPr lang="en-US" sz="5000" dirty="0" err="1" smtClean="0"/>
              <a:t>Contro</a:t>
            </a:r>
            <a:r>
              <a:rPr lang="en-US" sz="5000" dirty="0" smtClean="0"/>
              <a:t> </a:t>
            </a:r>
            <a:endParaRPr lang="en-US" sz="5000" dirty="0"/>
          </a:p>
        </p:txBody>
      </p:sp>
      <p:pic>
        <p:nvPicPr>
          <p:cNvPr id="14340" name="Picture 4"/>
          <p:cNvPicPr>
            <a:picLocks noChangeAspect="1" noChangeArrowheads="1"/>
          </p:cNvPicPr>
          <p:nvPr/>
        </p:nvPicPr>
        <p:blipFill>
          <a:blip r:embed="rId3"/>
          <a:srcRect/>
          <a:stretch>
            <a:fillRect/>
          </a:stretch>
        </p:blipFill>
        <p:spPr bwMode="auto">
          <a:xfrm>
            <a:off x="6896100" y="4267200"/>
            <a:ext cx="2247900" cy="628650"/>
          </a:xfrm>
          <a:prstGeom prst="rect">
            <a:avLst/>
          </a:prstGeom>
          <a:noFill/>
          <a:ln w="9525">
            <a:noFill/>
            <a:miter lim="800000"/>
            <a:headEnd/>
            <a:tailEnd/>
          </a:ln>
          <a:effectLst/>
        </p:spPr>
      </p:pic>
      <p:sp>
        <p:nvSpPr>
          <p:cNvPr id="10" name="Title 1"/>
          <p:cNvSpPr txBox="1">
            <a:spLocks/>
          </p:cNvSpPr>
          <p:nvPr/>
        </p:nvSpPr>
        <p:spPr>
          <a:xfrm>
            <a:off x="1143000" y="228600"/>
            <a:ext cx="7470648"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effectLst/>
                <a:uLnTx/>
                <a:uFillTx/>
                <a:latin typeface="+mj-lt"/>
                <a:ea typeface="+mj-ea"/>
                <a:cs typeface="+mj-cs"/>
              </a:rPr>
              <a:t>Cost of Living and Housing</a:t>
            </a:r>
          </a:p>
        </p:txBody>
      </p:sp>
      <p:grpSp>
        <p:nvGrpSpPr>
          <p:cNvPr id="28" name="Group 27"/>
          <p:cNvGrpSpPr/>
          <p:nvPr/>
        </p:nvGrpSpPr>
        <p:grpSpPr>
          <a:xfrm>
            <a:off x="4149306" y="2209800"/>
            <a:ext cx="4004094" cy="2446080"/>
            <a:chOff x="4149306" y="2209800"/>
            <a:chExt cx="4004094" cy="2446080"/>
          </a:xfrm>
        </p:grpSpPr>
        <p:sp>
          <p:nvSpPr>
            <p:cNvPr id="11" name="TextBox 10"/>
            <p:cNvSpPr txBox="1"/>
            <p:nvPr/>
          </p:nvSpPr>
          <p:spPr>
            <a:xfrm>
              <a:off x="4191000" y="2286000"/>
              <a:ext cx="3962400" cy="2369880"/>
            </a:xfrm>
            <a:prstGeom prst="rect">
              <a:avLst/>
            </a:prstGeom>
            <a:noFill/>
          </p:spPr>
          <p:txBody>
            <a:bodyPr wrap="square" rtlCol="0">
              <a:spAutoFit/>
            </a:bodyPr>
            <a:lstStyle/>
            <a:p>
              <a:pPr algn="ctr"/>
              <a:r>
                <a:rPr lang="en-US" sz="2600" b="1" dirty="0" smtClean="0"/>
                <a:t>The cost of life is very expensive. People will go to the mainland to shop because it is cheaper.</a:t>
              </a:r>
            </a:p>
            <a:p>
              <a:pPr algn="ctr"/>
              <a:r>
                <a:rPr lang="en-US" sz="2600" b="1" dirty="0" smtClean="0"/>
                <a:t> – Architect, 42</a:t>
              </a:r>
            </a:p>
            <a:p>
              <a:endParaRPr lang="en-US" dirty="0"/>
            </a:p>
          </p:txBody>
        </p:sp>
        <p:pic>
          <p:nvPicPr>
            <p:cNvPr id="23" name="Picture 22"/>
            <p:cNvPicPr/>
            <p:nvPr/>
          </p:nvPicPr>
          <p:blipFill>
            <a:blip r:embed="rId4"/>
            <a:srcRect/>
            <a:stretch>
              <a:fillRect/>
            </a:stretch>
          </p:blipFill>
          <p:spPr bwMode="auto">
            <a:xfrm rot="10800000">
              <a:off x="4149306" y="2209800"/>
              <a:ext cx="495300" cy="466725"/>
            </a:xfrm>
            <a:prstGeom prst="rect">
              <a:avLst/>
            </a:prstGeom>
            <a:noFill/>
            <a:ln w="9525">
              <a:noFill/>
              <a:miter lim="800000"/>
              <a:headEnd/>
              <a:tailEnd/>
            </a:ln>
            <a:effectLst/>
          </p:spPr>
        </p:pic>
        <p:pic>
          <p:nvPicPr>
            <p:cNvPr id="25" name="Picture 24"/>
            <p:cNvPicPr/>
            <p:nvPr/>
          </p:nvPicPr>
          <p:blipFill>
            <a:blip r:embed="rId4"/>
            <a:srcRect/>
            <a:stretch>
              <a:fillRect/>
            </a:stretch>
          </p:blipFill>
          <p:spPr bwMode="auto">
            <a:xfrm>
              <a:off x="7620000" y="3429000"/>
              <a:ext cx="495300" cy="466725"/>
            </a:xfrm>
            <a:prstGeom prst="rect">
              <a:avLst/>
            </a:prstGeom>
            <a:noFill/>
            <a:ln w="9525">
              <a:noFill/>
              <a:miter lim="800000"/>
              <a:headEnd/>
              <a:tailEnd/>
            </a:ln>
            <a:effectLst/>
          </p:spPr>
        </p:pic>
      </p:grpSp>
      <p:grpSp>
        <p:nvGrpSpPr>
          <p:cNvPr id="29" name="Group 28"/>
          <p:cNvGrpSpPr/>
          <p:nvPr/>
        </p:nvGrpSpPr>
        <p:grpSpPr>
          <a:xfrm>
            <a:off x="5334000" y="4876800"/>
            <a:ext cx="3276600" cy="1645860"/>
            <a:chOff x="5334000" y="4876800"/>
            <a:chExt cx="3276600" cy="1645860"/>
          </a:xfrm>
        </p:grpSpPr>
        <p:pic>
          <p:nvPicPr>
            <p:cNvPr id="26" name="Picture 25"/>
            <p:cNvPicPr/>
            <p:nvPr/>
          </p:nvPicPr>
          <p:blipFill>
            <a:blip r:embed="rId4"/>
            <a:srcRect/>
            <a:stretch>
              <a:fillRect/>
            </a:stretch>
          </p:blipFill>
          <p:spPr bwMode="auto">
            <a:xfrm>
              <a:off x="7696200" y="5341188"/>
              <a:ext cx="495300" cy="466725"/>
            </a:xfrm>
            <a:prstGeom prst="rect">
              <a:avLst/>
            </a:prstGeom>
            <a:noFill/>
            <a:ln w="9525">
              <a:noFill/>
              <a:miter lim="800000"/>
              <a:headEnd/>
              <a:tailEnd/>
            </a:ln>
            <a:effectLst/>
          </p:spPr>
        </p:pic>
        <p:sp>
          <p:nvSpPr>
            <p:cNvPr id="12" name="TextBox 11"/>
            <p:cNvSpPr txBox="1"/>
            <p:nvPr/>
          </p:nvSpPr>
          <p:spPr>
            <a:xfrm>
              <a:off x="5715000" y="4953000"/>
              <a:ext cx="2895600" cy="1569660"/>
            </a:xfrm>
            <a:prstGeom prst="rect">
              <a:avLst/>
            </a:prstGeom>
            <a:noFill/>
          </p:spPr>
          <p:txBody>
            <a:bodyPr wrap="square" rtlCol="0">
              <a:spAutoFit/>
            </a:bodyPr>
            <a:lstStyle/>
            <a:p>
              <a:pPr lvl="0" algn="ctr"/>
              <a:r>
                <a:rPr lang="en-US" sz="2600" b="1" dirty="0" smtClean="0"/>
                <a:t>Housing is only for the rich.</a:t>
              </a:r>
            </a:p>
            <a:p>
              <a:pPr lvl="0"/>
              <a:r>
                <a:rPr lang="en-US" sz="2600" b="1" dirty="0" smtClean="0"/>
                <a:t>– Waitress, 44</a:t>
              </a:r>
            </a:p>
            <a:p>
              <a:endParaRPr lang="en-US" dirty="0"/>
            </a:p>
          </p:txBody>
        </p:sp>
        <p:pic>
          <p:nvPicPr>
            <p:cNvPr id="22" name="Picture 21"/>
            <p:cNvPicPr/>
            <p:nvPr/>
          </p:nvPicPr>
          <p:blipFill>
            <a:blip r:embed="rId4"/>
            <a:srcRect/>
            <a:stretch>
              <a:fillRect/>
            </a:stretch>
          </p:blipFill>
          <p:spPr bwMode="auto">
            <a:xfrm rot="10800000">
              <a:off x="5334000" y="4876800"/>
              <a:ext cx="495300" cy="466725"/>
            </a:xfrm>
            <a:prstGeom prst="rect">
              <a:avLst/>
            </a:prstGeom>
            <a:noFill/>
            <a:ln w="9525">
              <a:noFill/>
              <a:miter lim="800000"/>
              <a:headEnd/>
              <a:tailEnd/>
            </a:ln>
            <a:effectLst/>
          </p:spPr>
        </p:pic>
      </p:grpSp>
      <p:grpSp>
        <p:nvGrpSpPr>
          <p:cNvPr id="30" name="Group 29"/>
          <p:cNvGrpSpPr/>
          <p:nvPr/>
        </p:nvGrpSpPr>
        <p:grpSpPr>
          <a:xfrm>
            <a:off x="0" y="1371600"/>
            <a:ext cx="3643224" cy="2846189"/>
            <a:chOff x="0" y="1371600"/>
            <a:chExt cx="3643224" cy="2846189"/>
          </a:xfrm>
        </p:grpSpPr>
        <p:sp>
          <p:nvSpPr>
            <p:cNvPr id="9" name="TextBox 8"/>
            <p:cNvSpPr txBox="1"/>
            <p:nvPr/>
          </p:nvSpPr>
          <p:spPr>
            <a:xfrm>
              <a:off x="442824" y="1447800"/>
              <a:ext cx="3200400" cy="2769989"/>
            </a:xfrm>
            <a:prstGeom prst="rect">
              <a:avLst/>
            </a:prstGeom>
            <a:noFill/>
          </p:spPr>
          <p:txBody>
            <a:bodyPr wrap="square" rtlCol="0">
              <a:spAutoFit/>
            </a:bodyPr>
            <a:lstStyle/>
            <a:p>
              <a:pPr lvl="0"/>
              <a:r>
                <a:rPr lang="en-US" sz="2600" b="1" dirty="0" smtClean="0"/>
                <a:t>Venice is a question of time and money. If you aren’t concerned with that, Venice is a good place to live. </a:t>
              </a:r>
            </a:p>
            <a:p>
              <a:pPr lvl="0"/>
              <a:r>
                <a:rPr lang="en-US" sz="2600" b="1" dirty="0" smtClean="0"/>
                <a:t> - Mestre Resident, 31</a:t>
              </a:r>
            </a:p>
            <a:p>
              <a:endParaRPr lang="en-US" dirty="0"/>
            </a:p>
          </p:txBody>
        </p:sp>
        <p:pic>
          <p:nvPicPr>
            <p:cNvPr id="24" name="Picture 23"/>
            <p:cNvPicPr/>
            <p:nvPr/>
          </p:nvPicPr>
          <p:blipFill>
            <a:blip r:embed="rId4"/>
            <a:srcRect/>
            <a:stretch>
              <a:fillRect/>
            </a:stretch>
          </p:blipFill>
          <p:spPr bwMode="auto">
            <a:xfrm rot="10800000">
              <a:off x="0" y="1371600"/>
              <a:ext cx="495300" cy="466725"/>
            </a:xfrm>
            <a:prstGeom prst="rect">
              <a:avLst/>
            </a:prstGeom>
            <a:noFill/>
            <a:ln w="9525">
              <a:noFill/>
              <a:miter lim="800000"/>
              <a:headEnd/>
              <a:tailEnd/>
            </a:ln>
            <a:effectLst/>
          </p:spPr>
        </p:pic>
        <p:pic>
          <p:nvPicPr>
            <p:cNvPr id="27" name="Picture 26"/>
            <p:cNvPicPr/>
            <p:nvPr/>
          </p:nvPicPr>
          <p:blipFill>
            <a:blip r:embed="rId4"/>
            <a:srcRect/>
            <a:stretch>
              <a:fillRect/>
            </a:stretch>
          </p:blipFill>
          <p:spPr bwMode="auto">
            <a:xfrm>
              <a:off x="3058065" y="3013494"/>
              <a:ext cx="495300" cy="466725"/>
            </a:xfrm>
            <a:prstGeom prst="rect">
              <a:avLst/>
            </a:prstGeom>
            <a:noFill/>
            <a:ln w="9525">
              <a:noFill/>
              <a:miter lim="800000"/>
              <a:headEnd/>
              <a:tailEnd/>
            </a:ln>
            <a:effectLst/>
          </p:spPr>
        </p:pic>
      </p:grpSp>
      <p:pic>
        <p:nvPicPr>
          <p:cNvPr id="14339" name="Picture 3"/>
          <p:cNvPicPr>
            <a:picLocks noChangeAspect="1" noChangeArrowheads="1"/>
          </p:cNvPicPr>
          <p:nvPr/>
        </p:nvPicPr>
        <p:blipFill>
          <a:blip r:embed="rId5"/>
          <a:srcRect/>
          <a:stretch>
            <a:fillRect/>
          </a:stretch>
        </p:blipFill>
        <p:spPr bwMode="auto">
          <a:xfrm>
            <a:off x="0" y="3733800"/>
            <a:ext cx="6200775" cy="1362075"/>
          </a:xfrm>
          <a:prstGeom prst="rect">
            <a:avLst/>
          </a:prstGeom>
          <a:noFill/>
          <a:ln w="9525">
            <a:noFill/>
            <a:miter lim="800000"/>
            <a:headEnd/>
            <a:tailEnd/>
          </a:ln>
          <a:effectLst/>
        </p:spPr>
      </p:pic>
      <p:pic>
        <p:nvPicPr>
          <p:cNvPr id="14338" name="Picture 2"/>
          <p:cNvPicPr>
            <a:picLocks noChangeAspect="1" noChangeArrowheads="1"/>
          </p:cNvPicPr>
          <p:nvPr/>
        </p:nvPicPr>
        <p:blipFill>
          <a:blip r:embed="rId6"/>
          <a:srcRect/>
          <a:stretch>
            <a:fillRect/>
          </a:stretch>
        </p:blipFill>
        <p:spPr bwMode="auto">
          <a:xfrm>
            <a:off x="19050" y="2057400"/>
            <a:ext cx="9124950" cy="446722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14338"/>
                                        </p:tgtEl>
                                      </p:cBhvr>
                                    </p:animEffect>
                                    <p:set>
                                      <p:cBhvr>
                                        <p:cTn id="7" dur="1" fill="hold">
                                          <p:stCondLst>
                                            <p:cond delay="1999"/>
                                          </p:stCondLst>
                                        </p:cTn>
                                        <p:tgtEl>
                                          <p:spTgt spid="14338"/>
                                        </p:tgtEl>
                                        <p:attrNameLst>
                                          <p:attrName>style.visibility</p:attrName>
                                        </p:attrNameLst>
                                      </p:cBhvr>
                                      <p:to>
                                        <p:strVal val="hidden"/>
                                      </p:to>
                                    </p:set>
                                  </p:childTnLst>
                                </p:cTn>
                              </p:par>
                            </p:childTnLst>
                          </p:cTn>
                        </p:par>
                        <p:par>
                          <p:cTn id="8" fill="hold">
                            <p:stCondLst>
                              <p:cond delay="2000"/>
                            </p:stCondLst>
                            <p:childTnLst>
                              <p:par>
                                <p:cTn id="9" presetID="56" presetClass="path" presetSubtype="0" accel="50000" decel="50000" fill="hold" nodeType="afterEffect">
                                  <p:stCondLst>
                                    <p:cond delay="0"/>
                                  </p:stCondLst>
                                  <p:childTnLst>
                                    <p:animMotion origin="layout" path="M -2.5E-6 1.11022E-16 L 0.17761 -0.15486 " pathEditMode="relative" rAng="0" ptsTypes="AA">
                                      <p:cBhvr>
                                        <p:cTn id="10" dur="2000" fill="hold"/>
                                        <p:tgtEl>
                                          <p:spTgt spid="14339"/>
                                        </p:tgtEl>
                                        <p:attrNameLst>
                                          <p:attrName>ppt_x</p:attrName>
                                          <p:attrName>ppt_y</p:attrName>
                                        </p:attrNameLst>
                                      </p:cBhvr>
                                      <p:rCtr x="89" y="-78"/>
                                    </p:animMotion>
                                  </p:childTnLst>
                                </p:cTn>
                              </p:par>
                              <p:par>
                                <p:cTn id="11" presetID="49" presetClass="path" presetSubtype="0" accel="50000" decel="50000" fill="hold" nodeType="withEffect">
                                  <p:stCondLst>
                                    <p:cond delay="0"/>
                                  </p:stCondLst>
                                  <p:childTnLst>
                                    <p:animMotion origin="layout" path="M 1.11022E-16 -4.02498E-6 L -0.35833 0.15545 " pathEditMode="relative" rAng="0" ptsTypes="AA">
                                      <p:cBhvr>
                                        <p:cTn id="12" dur="2000" fill="hold"/>
                                        <p:tgtEl>
                                          <p:spTgt spid="14340"/>
                                        </p:tgtEl>
                                        <p:attrNameLst>
                                          <p:attrName>ppt_x</p:attrName>
                                          <p:attrName>ppt_y</p:attrName>
                                        </p:attrNameLst>
                                      </p:cBhvr>
                                      <p:rCtr x="-179" y="78"/>
                                    </p:animMotion>
                                  </p:childTnLst>
                                </p:cTn>
                              </p:par>
                              <p:par>
                                <p:cTn id="13" presetID="10" presetClass="exit" presetSubtype="0" fill="hold" grpId="0" nodeType="withEffect">
                                  <p:stCondLst>
                                    <p:cond delay="0"/>
                                  </p:stCondLst>
                                  <p:childTnLst>
                                    <p:animEffect transition="out" filter="fade">
                                      <p:cBhvr>
                                        <p:cTn id="14" dur="2000"/>
                                        <p:tgtEl>
                                          <p:spTgt spid="3"/>
                                        </p:tgtEl>
                                      </p:cBhvr>
                                    </p:animEffect>
                                    <p:set>
                                      <p:cBhvr>
                                        <p:cTn id="15" dur="1" fill="hold">
                                          <p:stCondLst>
                                            <p:cond delay="1999"/>
                                          </p:stCondLst>
                                        </p:cTn>
                                        <p:tgtEl>
                                          <p:spTgt spid="3"/>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2000"/>
                                        <p:tgtEl>
                                          <p:spTgt spid="10"/>
                                        </p:tgtEl>
                                      </p:cBhvr>
                                    </p:animEffect>
                                  </p:childTnLst>
                                </p:cTn>
                              </p:par>
                              <p:par>
                                <p:cTn id="19" presetID="6" presetClass="emph" presetSubtype="0" fill="hold" nodeType="withEffect">
                                  <p:stCondLst>
                                    <p:cond delay="0"/>
                                  </p:stCondLst>
                                  <p:childTnLst>
                                    <p:animScale>
                                      <p:cBhvr>
                                        <p:cTn id="20" dur="2000" fill="hold"/>
                                        <p:tgtEl>
                                          <p:spTgt spid="14339"/>
                                        </p:tgtEl>
                                      </p:cBhvr>
                                      <p:by x="140000" y="140000"/>
                                    </p:animScale>
                                  </p:childTnLst>
                                </p:cTn>
                              </p:par>
                              <p:par>
                                <p:cTn id="21" presetID="6" presetClass="emph" presetSubtype="0" fill="hold" nodeType="withEffect">
                                  <p:stCondLst>
                                    <p:cond delay="0"/>
                                  </p:stCondLst>
                                  <p:childTnLst>
                                    <p:animScale>
                                      <p:cBhvr>
                                        <p:cTn id="22" dur="2000" fill="hold"/>
                                        <p:tgtEl>
                                          <p:spTgt spid="14340"/>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14339"/>
                                        </p:tgtEl>
                                      </p:cBhvr>
                                      <p:by x="50000" y="50000"/>
                                    </p:animScale>
                                  </p:childTnLst>
                                </p:cTn>
                              </p:par>
                              <p:par>
                                <p:cTn id="27" presetID="42" presetClass="path" presetSubtype="0" accel="50000" decel="50000" fill="hold" nodeType="withEffect">
                                  <p:stCondLst>
                                    <p:cond delay="0"/>
                                  </p:stCondLst>
                                  <p:childTnLst>
                                    <p:animMotion origin="layout" path="M 0.17761 -0.15486 L -0.04739 0.15625 " pathEditMode="relative" rAng="0" ptsTypes="AA">
                                      <p:cBhvr>
                                        <p:cTn id="28" dur="2000" fill="hold"/>
                                        <p:tgtEl>
                                          <p:spTgt spid="14339"/>
                                        </p:tgtEl>
                                        <p:attrNameLst>
                                          <p:attrName>ppt_x</p:attrName>
                                          <p:attrName>ppt_y</p:attrName>
                                        </p:attrNameLst>
                                      </p:cBhvr>
                                      <p:rCtr x="-112" y="156"/>
                                    </p:animMotion>
                                  </p:childTnLst>
                                </p:cTn>
                              </p:par>
                              <p:par>
                                <p:cTn id="29" presetID="35" presetClass="path" presetSubtype="0" accel="50000" decel="50000" fill="hold" nodeType="withEffect">
                                  <p:stCondLst>
                                    <p:cond delay="0"/>
                                  </p:stCondLst>
                                  <p:childTnLst>
                                    <p:animMotion origin="layout" path="M -0.35833 0.15555 L -0.70208 0.25416 " pathEditMode="relative" rAng="0" ptsTypes="AA">
                                      <p:cBhvr>
                                        <p:cTn id="30" dur="2000" fill="hold"/>
                                        <p:tgtEl>
                                          <p:spTgt spid="14340"/>
                                        </p:tgtEl>
                                        <p:attrNameLst>
                                          <p:attrName>ppt_x</p:attrName>
                                          <p:attrName>ppt_y</p:attrName>
                                        </p:attrNameLst>
                                      </p:cBhvr>
                                      <p:rCtr x="-172" y="49"/>
                                    </p:animMotion>
                                  </p:childTnLst>
                                </p:cTn>
                              </p:par>
                              <p:par>
                                <p:cTn id="31" presetID="6" presetClass="emph" presetSubtype="0" fill="hold" nodeType="withEffect">
                                  <p:stCondLst>
                                    <p:cond delay="0"/>
                                  </p:stCondLst>
                                  <p:childTnLst>
                                    <p:animScale>
                                      <p:cBhvr>
                                        <p:cTn id="32" dur="2000" fill="hold"/>
                                        <p:tgtEl>
                                          <p:spTgt spid="14340"/>
                                        </p:tgtEl>
                                      </p:cBhvr>
                                      <p:by x="50000" y="50000"/>
                                    </p:animScale>
                                  </p:childTnLst>
                                </p:cTn>
                              </p:par>
                            </p:childTnLst>
                          </p:cTn>
                        </p:par>
                        <p:par>
                          <p:cTn id="33" fill="hold">
                            <p:stCondLst>
                              <p:cond delay="2000"/>
                            </p:stCondLst>
                            <p:childTnLst>
                              <p:par>
                                <p:cTn id="34" presetID="10" presetClass="entr" presetSubtype="0" fill="hold" nodeType="afterEffect">
                                  <p:stCondLst>
                                    <p:cond delay="200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2000"/>
                                        <p:tgtEl>
                                          <p:spTgt spid="30"/>
                                        </p:tgtEl>
                                      </p:cBhvr>
                                    </p:animEffect>
                                  </p:childTnLst>
                                </p:cTn>
                              </p:par>
                            </p:childTnLst>
                          </p:cTn>
                        </p:par>
                        <p:par>
                          <p:cTn id="37" fill="hold">
                            <p:stCondLst>
                              <p:cond delay="6000"/>
                            </p:stCondLst>
                            <p:childTnLst>
                              <p:par>
                                <p:cTn id="38" presetID="10" presetClass="entr" presetSubtype="0" fill="hold" nodeType="afterEffect">
                                  <p:stCondLst>
                                    <p:cond delay="6000"/>
                                  </p:stCondLst>
                                  <p:childTnLst>
                                    <p:set>
                                      <p:cBhvr>
                                        <p:cTn id="39" dur="1" fill="hold">
                                          <p:stCondLst>
                                            <p:cond delay="0"/>
                                          </p:stCondLst>
                                        </p:cTn>
                                        <p:tgtEl>
                                          <p:spTgt spid="28"/>
                                        </p:tgtEl>
                                        <p:attrNameLst>
                                          <p:attrName>style.visibility</p:attrName>
                                        </p:attrNameLst>
                                      </p:cBhvr>
                                      <p:to>
                                        <p:strVal val="visible"/>
                                      </p:to>
                                    </p:set>
                                    <p:animEffect transition="in" filter="fade">
                                      <p:cBhvr>
                                        <p:cTn id="40" dur="2000"/>
                                        <p:tgtEl>
                                          <p:spTgt spid="28"/>
                                        </p:tgtEl>
                                      </p:cBhvr>
                                    </p:animEffect>
                                  </p:childTnLst>
                                </p:cTn>
                              </p:par>
                            </p:childTnLst>
                          </p:cTn>
                        </p:par>
                        <p:par>
                          <p:cTn id="41" fill="hold">
                            <p:stCondLst>
                              <p:cond delay="14000"/>
                            </p:stCondLst>
                            <p:childTnLst>
                              <p:par>
                                <p:cTn id="42" presetID="10" presetClass="entr" presetSubtype="0" fill="hold" nodeType="afterEffect">
                                  <p:stCondLst>
                                    <p:cond delay="600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5232</TotalTime>
  <Words>1021</Words>
  <Application>Microsoft Office PowerPoint</Application>
  <PresentationFormat>On-screen Show (4:3)</PresentationFormat>
  <Paragraphs>156</Paragraphs>
  <Slides>23</Slides>
  <Notes>23</Notes>
  <HiddenSlides>0</HiddenSlides>
  <MMClips>4</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2_Office Theme</vt:lpstr>
      <vt:lpstr>Adulti Methodology</vt:lpstr>
      <vt:lpstr>Slide 2</vt:lpstr>
      <vt:lpstr>Slide 3</vt:lpstr>
      <vt:lpstr>Slide 4</vt:lpstr>
      <vt:lpstr>Pro</vt:lpstr>
      <vt:lpstr>Pro</vt:lpstr>
      <vt:lpstr>Pro</vt:lpstr>
      <vt:lpstr>Slide 8</vt:lpstr>
      <vt:lpstr>Contro </vt:lpstr>
      <vt:lpstr>Slide 10</vt:lpstr>
      <vt:lpstr>Contro </vt:lpstr>
      <vt:lpstr>Dorsoduro Shop Breakdown in 2005</vt:lpstr>
      <vt:lpstr>Slide 13</vt:lpstr>
      <vt:lpstr>Contro </vt:lpstr>
      <vt:lpstr>Slide 15</vt:lpstr>
      <vt:lpstr>Slide 16</vt:lpstr>
      <vt:lpstr>Slide 17</vt:lpstr>
      <vt:lpstr>Slide 18</vt:lpstr>
      <vt:lpstr>Slide 19</vt:lpstr>
      <vt:lpstr>Slide 20</vt:lpstr>
      <vt:lpstr>Slide 21</vt:lpstr>
      <vt:lpstr>Slide 22</vt:lpstr>
      <vt:lpstr>Open Ended Questions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smiskell</dc:creator>
  <cp:lastModifiedBy>Tobin McGee</cp:lastModifiedBy>
  <cp:revision>418</cp:revision>
  <dcterms:created xsi:type="dcterms:W3CDTF">2008-12-01T15:46:32Z</dcterms:created>
  <dcterms:modified xsi:type="dcterms:W3CDTF">2009-01-09T19:12:06Z</dcterms:modified>
</cp:coreProperties>
</file>